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74" r:id="rId4"/>
    <p:sldId id="272" r:id="rId5"/>
    <p:sldId id="263" r:id="rId6"/>
    <p:sldId id="258" r:id="rId7"/>
    <p:sldId id="259" r:id="rId8"/>
    <p:sldId id="268" r:id="rId9"/>
    <p:sldId id="265" r:id="rId10"/>
    <p:sldId id="270" r:id="rId11"/>
    <p:sldId id="275" r:id="rId12"/>
    <p:sldId id="271" r:id="rId13"/>
    <p:sldId id="261" r:id="rId14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F679B-3CDF-4B18-B652-3DFF20EDB1C9}" type="datetimeFigureOut">
              <a:rPr lang="en-GB" smtClean="0"/>
              <a:pPr/>
              <a:t>21/09/2022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BEF4A-42D9-4D85-83A4-79A4CB538683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F679B-3CDF-4B18-B652-3DFF20EDB1C9}" type="datetimeFigureOut">
              <a:rPr lang="en-GB" smtClean="0"/>
              <a:pPr/>
              <a:t>21/09/2022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BEF4A-42D9-4D85-83A4-79A4CB53868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F679B-3CDF-4B18-B652-3DFF20EDB1C9}" type="datetimeFigureOut">
              <a:rPr lang="en-GB" smtClean="0"/>
              <a:pPr/>
              <a:t>21/09/2022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BEF4A-42D9-4D85-83A4-79A4CB53868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F679B-3CDF-4B18-B652-3DFF20EDB1C9}" type="datetimeFigureOut">
              <a:rPr lang="en-GB" smtClean="0"/>
              <a:pPr/>
              <a:t>21/09/2022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BEF4A-42D9-4D85-83A4-79A4CB53868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F679B-3CDF-4B18-B652-3DFF20EDB1C9}" type="datetimeFigureOut">
              <a:rPr lang="en-GB" smtClean="0"/>
              <a:pPr/>
              <a:t>21/09/2022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BEF4A-42D9-4D85-83A4-79A4CB538683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F679B-3CDF-4B18-B652-3DFF20EDB1C9}" type="datetimeFigureOut">
              <a:rPr lang="en-GB" smtClean="0"/>
              <a:pPr/>
              <a:t>21/09/2022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BEF4A-42D9-4D85-83A4-79A4CB53868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F679B-3CDF-4B18-B652-3DFF20EDB1C9}" type="datetimeFigureOut">
              <a:rPr lang="en-GB" smtClean="0"/>
              <a:pPr/>
              <a:t>21/09/2022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BEF4A-42D9-4D85-83A4-79A4CB538683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F679B-3CDF-4B18-B652-3DFF20EDB1C9}" type="datetimeFigureOut">
              <a:rPr lang="en-GB" smtClean="0"/>
              <a:pPr/>
              <a:t>21/09/2022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BEF4A-42D9-4D85-83A4-79A4CB53868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F679B-3CDF-4B18-B652-3DFF20EDB1C9}" type="datetimeFigureOut">
              <a:rPr lang="en-GB" smtClean="0"/>
              <a:pPr/>
              <a:t>21/09/2022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BEF4A-42D9-4D85-83A4-79A4CB53868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F679B-3CDF-4B18-B652-3DFF20EDB1C9}" type="datetimeFigureOut">
              <a:rPr lang="en-GB" smtClean="0"/>
              <a:pPr/>
              <a:t>21/09/2022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BEF4A-42D9-4D85-83A4-79A4CB538683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F679B-3CDF-4B18-B652-3DFF20EDB1C9}" type="datetimeFigureOut">
              <a:rPr lang="en-GB" smtClean="0"/>
              <a:pPr/>
              <a:t>21/09/2022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BEF4A-42D9-4D85-83A4-79A4CB53868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D7F679B-3CDF-4B18-B652-3DFF20EDB1C9}" type="datetimeFigureOut">
              <a:rPr lang="en-GB" smtClean="0"/>
              <a:pPr/>
              <a:t>21/09/2022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DFBBEF4A-42D9-4D85-83A4-79A4CB538683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elizabeth.Balcombe@st-augustines.nottingham.sch.uk" TargetMode="External"/><Relationship Id="rId2" Type="http://schemas.openxmlformats.org/officeDocument/2006/relationships/hyperlink" Target="mailto:laura.bates@st-augustines.nottingham.sch.uk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f.moore\Desktop\610b363f37c2cdd39f72df5dd0d9e2e2.gif" TargetMode="Externa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f.moore\Desktop\5DM.gif" TargetMode="Externa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f.moore\Desktop\tenor%20(1).gif" TargetMode="Externa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f.moore\Desktop\HandmadeGrayBear-small.gif" TargetMode="Externa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9459" y="1844824"/>
            <a:ext cx="7772400" cy="1470025"/>
          </a:xfrm>
        </p:spPr>
        <p:txBody>
          <a:bodyPr/>
          <a:lstStyle/>
          <a:p>
            <a:r>
              <a:rPr lang="en-GB" b="1" dirty="0" smtClean="0">
                <a:latin typeface="Gill Sans MT" panose="020B0502020104020203" pitchFamily="34" charset="0"/>
              </a:rPr>
              <a:t>Meet </a:t>
            </a:r>
            <a:r>
              <a:rPr lang="en-GB" b="1" dirty="0" smtClean="0">
                <a:effectLst>
                  <a:reflection blurRad="12700" endPos="0" dir="5400000" sy="-100000" algn="bl" rotWithShape="0"/>
                </a:effectLst>
                <a:latin typeface="Gill Sans MT" panose="020B0502020104020203" pitchFamily="34" charset="0"/>
              </a:rPr>
              <a:t>the</a:t>
            </a:r>
            <a:r>
              <a:rPr lang="en-GB" b="1" dirty="0" smtClean="0">
                <a:latin typeface="Gill Sans MT" panose="020B0502020104020203" pitchFamily="34" charset="0"/>
              </a:rPr>
              <a:t> Teacher</a:t>
            </a:r>
            <a:endParaRPr lang="en-GB" b="1" dirty="0">
              <a:latin typeface="Gill Sans MT" panose="020B050202010402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8263" y="3573016"/>
            <a:ext cx="8077200" cy="1499616"/>
          </a:xfrm>
        </p:spPr>
        <p:txBody>
          <a:bodyPr>
            <a:noAutofit/>
          </a:bodyPr>
          <a:lstStyle/>
          <a:p>
            <a:r>
              <a:rPr lang="en-GB" sz="44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SEPTEMBER 2022</a:t>
            </a:r>
          </a:p>
          <a:p>
            <a:r>
              <a:rPr lang="en-GB" sz="44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Y1/2</a:t>
            </a:r>
            <a:endParaRPr lang="en-GB" sz="4400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160" y="3789040"/>
            <a:ext cx="2951226" cy="2910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80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Gill Sans MT" panose="020B0502020104020203" pitchFamily="34" charset="0"/>
              </a:rPr>
              <a:t>Contact with Class Teachers:</a:t>
            </a:r>
            <a:endParaRPr lang="en-GB" b="1" dirty="0">
              <a:latin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608700" cy="49971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GB" sz="2800" dirty="0" smtClean="0">
                <a:latin typeface="Gill Sans MT" panose="020B0502020104020203" pitchFamily="34" charset="0"/>
              </a:rPr>
              <a:t>Email address:</a:t>
            </a:r>
          </a:p>
          <a:p>
            <a:pPr marL="0" indent="0" algn="just">
              <a:buNone/>
            </a:pPr>
            <a:endParaRPr lang="en-GB" sz="2800" dirty="0">
              <a:latin typeface="Gill Sans MT" panose="020B0502020104020203" pitchFamily="34" charset="0"/>
            </a:endParaRPr>
          </a:p>
          <a:p>
            <a:pPr marL="0" indent="0" algn="just">
              <a:buNone/>
            </a:pPr>
            <a:r>
              <a:rPr lang="en-GB" sz="2800" dirty="0" smtClean="0">
                <a:latin typeface="Gill Sans MT" panose="020B0502020104020203" pitchFamily="34" charset="0"/>
              </a:rPr>
              <a:t>Mrs Bates:</a:t>
            </a:r>
          </a:p>
          <a:p>
            <a:pPr marL="0" indent="0" algn="just">
              <a:buNone/>
            </a:pPr>
            <a:r>
              <a:rPr lang="en-GB" sz="2800" dirty="0" smtClean="0">
                <a:latin typeface="Gill Sans MT" panose="020B0502020104020203" pitchFamily="34" charset="0"/>
                <a:hlinkClick r:id="rId2"/>
              </a:rPr>
              <a:t>laura.bates@st-augustines.nottingham.sch.uk</a:t>
            </a:r>
            <a:endParaRPr lang="en-GB" sz="2800" dirty="0" smtClean="0">
              <a:latin typeface="Gill Sans MT" panose="020B0502020104020203" pitchFamily="34" charset="0"/>
            </a:endParaRPr>
          </a:p>
          <a:p>
            <a:pPr marL="0" indent="0" algn="just">
              <a:buNone/>
            </a:pPr>
            <a:endParaRPr lang="en-GB" sz="2800" dirty="0">
              <a:latin typeface="Gill Sans MT" panose="020B0502020104020203" pitchFamily="34" charset="0"/>
            </a:endParaRPr>
          </a:p>
          <a:p>
            <a:pPr marL="0" indent="0" algn="just">
              <a:buNone/>
            </a:pPr>
            <a:r>
              <a:rPr lang="en-GB" sz="2800" dirty="0" smtClean="0">
                <a:latin typeface="Gill Sans MT" panose="020B0502020104020203" pitchFamily="34" charset="0"/>
              </a:rPr>
              <a:t>Miss Balcombe:</a:t>
            </a:r>
          </a:p>
          <a:p>
            <a:pPr marL="0" indent="0" algn="just">
              <a:buNone/>
            </a:pPr>
            <a:r>
              <a:rPr lang="en-GB" sz="2800" dirty="0" smtClean="0">
                <a:latin typeface="Gill Sans MT" panose="020B0502020104020203" pitchFamily="34" charset="0"/>
                <a:hlinkClick r:id="rId3"/>
              </a:rPr>
              <a:t>elizabeth.balcombe@st-augustines.nottingham.sch.uk</a:t>
            </a:r>
            <a:endParaRPr lang="en-GB" sz="2800" dirty="0" smtClean="0">
              <a:latin typeface="Gill Sans MT" panose="020B0502020104020203" pitchFamily="34" charset="0"/>
            </a:endParaRPr>
          </a:p>
          <a:p>
            <a:pPr marL="0" indent="0" algn="just">
              <a:buNone/>
            </a:pPr>
            <a:endParaRPr lang="en-GB" sz="2800" dirty="0">
              <a:latin typeface="Twinkl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26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Gill Sans MT" panose="020B0502020104020203" pitchFamily="34" charset="0"/>
              </a:rPr>
              <a:t>Curriculum Map Advent Term</a:t>
            </a:r>
            <a:endParaRPr lang="en-GB" b="1" dirty="0">
              <a:latin typeface="Gill Sans MT" panose="020B05020201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365" y="1340768"/>
            <a:ext cx="8075240" cy="534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7700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Gill Sans MT" panose="020B0502020104020203" pitchFamily="34" charset="0"/>
              </a:rPr>
              <a:t>Twitter</a:t>
            </a:r>
            <a:endParaRPr lang="en-GB" b="1" dirty="0">
              <a:latin typeface="Gill Sans MT" panose="020B0502020104020203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29740" y="1700808"/>
            <a:ext cx="8229600" cy="46256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>
                <a:latin typeface="Gill Sans MT" panose="020B0502020104020203" pitchFamily="34" charset="0"/>
              </a:rPr>
              <a:t>Remember to follow our Twitter page to keep you up to date with our class activities. </a:t>
            </a:r>
            <a:endParaRPr lang="en-GB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en-GB" sz="2400" dirty="0" smtClean="0">
              <a:latin typeface="Gill Sans MT" panose="020B0502020104020203" pitchFamily="34" charset="0"/>
            </a:endParaRPr>
          </a:p>
          <a:p>
            <a:pPr marL="0" indent="0">
              <a:buNone/>
            </a:pPr>
            <a:r>
              <a:rPr lang="en-GB" sz="2400" dirty="0" smtClean="0">
                <a:latin typeface="Gill Sans MT" panose="020B0502020104020203" pitchFamily="34" charset="0"/>
              </a:rPr>
              <a:t>Please follow our class Twitter Handle @staugustinesNG3</a:t>
            </a:r>
          </a:p>
          <a:p>
            <a:pPr marL="0" indent="0">
              <a:buNone/>
            </a:pPr>
            <a:endParaRPr lang="en-GB" sz="2400" dirty="0">
              <a:latin typeface="Gill Sans MT" panose="020B0502020104020203" pitchFamily="34" charset="0"/>
            </a:endParaRPr>
          </a:p>
          <a:p>
            <a:pPr marL="0" lvl="0" indent="0" fontAlgn="base">
              <a:buNone/>
            </a:pPr>
            <a:endParaRPr lang="en-GB" b="1" dirty="0" smtClean="0">
              <a:latin typeface="Gill Sans MT" panose="020B0502020104020203" pitchFamily="34" charset="0"/>
            </a:endParaRPr>
          </a:p>
          <a:p>
            <a:pPr marL="0" lvl="0" indent="0" fontAlgn="base">
              <a:buNone/>
            </a:pPr>
            <a:endParaRPr lang="en-GB" b="1" dirty="0">
              <a:latin typeface="Gill Sans MT" panose="020B0502020104020203" pitchFamily="34" charset="0"/>
            </a:endParaRPr>
          </a:p>
          <a:p>
            <a:pPr marL="0" lvl="0" indent="0" fontAlgn="base">
              <a:buNone/>
            </a:pPr>
            <a:endParaRPr lang="en-GB" b="1" dirty="0" smtClean="0">
              <a:latin typeface="Gill Sans MT" panose="020B0502020104020203" pitchFamily="34" charset="0"/>
            </a:endParaRPr>
          </a:p>
          <a:p>
            <a:pPr marL="0" lvl="0" indent="0" fontAlgn="base">
              <a:buNone/>
            </a:pPr>
            <a:r>
              <a:rPr lang="en-GB" i="1" dirty="0" smtClean="0">
                <a:latin typeface="Gill Sans MT" panose="020B0502020104020203" pitchFamily="34" charset="0"/>
              </a:rPr>
              <a:t>Please be reassured that all Tweets will be inline with the school Twitter policy and GDPR requirements.</a:t>
            </a:r>
            <a:endParaRPr lang="en-GB" i="1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en-GB" dirty="0">
              <a:latin typeface="Twinkl" panose="02000000000000000000" pitchFamily="2" charset="0"/>
            </a:endParaRPr>
          </a:p>
        </p:txBody>
      </p:sp>
      <p:sp>
        <p:nvSpPr>
          <p:cNvPr id="6" name="AutoShape 2" descr="Image result for twit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356992"/>
            <a:ext cx="1573481" cy="1573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434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Gill Sans MT" panose="020B0502020104020203" pitchFamily="34" charset="0"/>
              </a:rPr>
              <a:t>Questions?</a:t>
            </a:r>
            <a:endParaRPr lang="en-GB" b="1" dirty="0">
              <a:latin typeface="Gill Sans MT" panose="020B0502020104020203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060848"/>
            <a:ext cx="4351626" cy="3256875"/>
          </a:xfrm>
        </p:spPr>
      </p:pic>
    </p:spTree>
    <p:extLst>
      <p:ext uri="{BB962C8B-B14F-4D97-AF65-F5344CB8AC3E}">
        <p14:creationId xmlns:p14="http://schemas.microsoft.com/office/powerpoint/2010/main" val="189830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Gill Sans MT" panose="020B0502020104020203" pitchFamily="34" charset="0"/>
              </a:rPr>
              <a:t>Our Year 1/2 Team:</a:t>
            </a:r>
            <a:endParaRPr lang="en-GB" b="1" dirty="0">
              <a:latin typeface="Gill Sans MT" panose="020B0502020104020203" pitchFamily="34" charset="0"/>
            </a:endParaRPr>
          </a:p>
        </p:txBody>
      </p:sp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80102"/>
            <a:ext cx="1538516" cy="2079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380102"/>
            <a:ext cx="1368152" cy="2215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9376" y="3648980"/>
            <a:ext cx="302223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000" b="1" dirty="0" smtClean="0">
                <a:latin typeface="Gill Sans MT" panose="020B0502020104020203" pitchFamily="34" charset="0"/>
              </a:rPr>
              <a:t>Mrs Bates</a:t>
            </a:r>
          </a:p>
          <a:p>
            <a:pPr algn="ctr"/>
            <a:r>
              <a:rPr lang="en-GB" sz="3000" dirty="0" smtClean="0">
                <a:latin typeface="Gill Sans MT" panose="020B0502020104020203" pitchFamily="34" charset="0"/>
              </a:rPr>
              <a:t>Monday &amp; Tuesday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06312" y="3648980"/>
            <a:ext cx="34118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000" b="1" dirty="0" smtClean="0">
                <a:latin typeface="Gill Sans MT" panose="020B0502020104020203" pitchFamily="34" charset="0"/>
              </a:rPr>
              <a:t>Miss Balcombe </a:t>
            </a:r>
          </a:p>
          <a:p>
            <a:pPr algn="ctr"/>
            <a:r>
              <a:rPr lang="en-GB" sz="3000" dirty="0" smtClean="0">
                <a:latin typeface="Gill Sans MT" panose="020B0502020104020203" pitchFamily="34" charset="0"/>
              </a:rPr>
              <a:t>Wednesday – Friday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1560" y="5301208"/>
            <a:ext cx="80752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 smtClean="0">
                <a:latin typeface="Gill Sans MT" panose="020B0502020104020203" pitchFamily="34" charset="0"/>
              </a:rPr>
              <a:t>Trainee teacher: Mrs Bowe</a:t>
            </a:r>
          </a:p>
          <a:p>
            <a:r>
              <a:rPr lang="en-GB" sz="3000" dirty="0" smtClean="0">
                <a:latin typeface="Gill Sans MT" panose="020B0502020104020203" pitchFamily="34" charset="0"/>
              </a:rPr>
              <a:t>Teaching Assistants: Miss Wilson, Miss Gavin, Miss Kratus and Mrs </a:t>
            </a:r>
            <a:r>
              <a:rPr lang="en-GB" sz="3000" dirty="0">
                <a:latin typeface="Gill Sans MT" panose="020B0502020104020203" pitchFamily="34" charset="0"/>
              </a:rPr>
              <a:t>Lepczynska</a:t>
            </a:r>
          </a:p>
        </p:txBody>
      </p:sp>
    </p:spTree>
    <p:extLst>
      <p:ext uri="{BB962C8B-B14F-4D97-AF65-F5344CB8AC3E}">
        <p14:creationId xmlns:p14="http://schemas.microsoft.com/office/powerpoint/2010/main" val="203644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Gill Sans MT" panose="020B0502020104020203" pitchFamily="34" charset="0"/>
              </a:rPr>
              <a:t>Expectations in Year 1/2:</a:t>
            </a:r>
            <a:endParaRPr lang="en-GB" b="1" dirty="0">
              <a:latin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400" dirty="0" smtClean="0">
                <a:latin typeface="Gill Sans MT" panose="020B0502020104020203" pitchFamily="34" charset="0"/>
              </a:rPr>
              <a:t>Quality of work</a:t>
            </a:r>
          </a:p>
          <a:p>
            <a:r>
              <a:rPr lang="en-GB" sz="4400" dirty="0" smtClean="0">
                <a:latin typeface="Gill Sans MT" panose="020B0502020104020203" pitchFamily="34" charset="0"/>
              </a:rPr>
              <a:t>Quality of character</a:t>
            </a:r>
          </a:p>
          <a:p>
            <a:r>
              <a:rPr lang="en-GB" sz="4400" dirty="0" smtClean="0">
                <a:latin typeface="Gill Sans MT" panose="020B0502020104020203" pitchFamily="34" charset="0"/>
              </a:rPr>
              <a:t>Good learning habits</a:t>
            </a:r>
          </a:p>
          <a:p>
            <a:r>
              <a:rPr lang="en-GB" sz="4400" dirty="0" smtClean="0">
                <a:latin typeface="Gill Sans MT" panose="020B0502020104020203" pitchFamily="34" charset="0"/>
              </a:rPr>
              <a:t>Motivation</a:t>
            </a:r>
          </a:p>
          <a:p>
            <a:pPr marL="118872" indent="0">
              <a:buNone/>
            </a:pPr>
            <a:endParaRPr lang="en-GB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424" y="3861048"/>
            <a:ext cx="2996952" cy="29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86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Gill Sans MT" panose="020B0502020104020203" pitchFamily="34" charset="0"/>
              </a:rPr>
              <a:t>Timetable: Busy, busy, busy </a:t>
            </a:r>
            <a:r>
              <a:rPr lang="en-GB" b="1" dirty="0" smtClean="0">
                <a:latin typeface="Gill Sans MT" panose="020B0502020104020203" pitchFamily="34" charset="0"/>
                <a:sym typeface="Wingdings" panose="05000000000000000000" pitchFamily="2" charset="2"/>
              </a:rPr>
              <a:t></a:t>
            </a:r>
            <a:endParaRPr lang="en-GB" b="1" dirty="0">
              <a:latin typeface="Gill Sans MT" panose="020B05020201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91" y="1628800"/>
            <a:ext cx="8924818" cy="464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95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Gill Sans MT" panose="020B0502020104020203" pitchFamily="34" charset="0"/>
              </a:rPr>
              <a:t>Other </a:t>
            </a:r>
            <a:r>
              <a:rPr lang="en-GB" b="1" dirty="0">
                <a:latin typeface="Gill Sans MT" panose="020B0502020104020203" pitchFamily="34" charset="0"/>
              </a:rPr>
              <a:t>t</a:t>
            </a:r>
            <a:r>
              <a:rPr lang="en-GB" b="1" dirty="0" smtClean="0">
                <a:latin typeface="Gill Sans MT" panose="020B0502020104020203" pitchFamily="34" charset="0"/>
              </a:rPr>
              <a:t>eacher lead activities:</a:t>
            </a:r>
            <a:endParaRPr lang="en-GB" b="1" dirty="0">
              <a:latin typeface="Gill Sans MT" panose="020B050202010402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0034" y="1857365"/>
            <a:ext cx="814393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Gill Sans MT" panose="020B0502020104020203" pitchFamily="34" charset="0"/>
              </a:rPr>
              <a:t>PPA: Planning, Preparation and Assessment</a:t>
            </a:r>
          </a:p>
          <a:p>
            <a:r>
              <a:rPr lang="en-GB" sz="2800" i="1" dirty="0" smtClean="0">
                <a:latin typeface="Gill Sans MT" panose="020B0502020104020203" pitchFamily="34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i="1" dirty="0" smtClean="0">
              <a:latin typeface="Gill Sans MT" panose="020B05020201040202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Gill Sans MT" panose="020B0502020104020203" pitchFamily="34" charset="0"/>
              </a:rPr>
              <a:t>Music teaching – Split Y1 (Miss Doherty and Mrs Bates) and Y2 (Mr Edge)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i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Gill Sans MT" panose="020B0502020104020203" pitchFamily="34" charset="0"/>
              </a:rPr>
              <a:t>Equipment:</a:t>
            </a:r>
            <a:endParaRPr lang="en-GB" b="1" dirty="0">
              <a:latin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11480" lvl="2" indent="-342900">
              <a:buSzPct val="85000"/>
            </a:pPr>
            <a:r>
              <a:rPr lang="en-GB" sz="2400" b="1" dirty="0">
                <a:latin typeface="Gill Sans MT" panose="020B0502020104020203" pitchFamily="34" charset="0"/>
              </a:rPr>
              <a:t>PE </a:t>
            </a:r>
            <a:r>
              <a:rPr lang="en-GB" sz="2400" b="1" dirty="0" smtClean="0">
                <a:latin typeface="Gill Sans MT" panose="020B0502020104020203" pitchFamily="34" charset="0"/>
              </a:rPr>
              <a:t>Kits </a:t>
            </a:r>
          </a:p>
          <a:p>
            <a:pPr marL="411480" lvl="2" indent="-342900">
              <a:buSzPct val="85000"/>
            </a:pPr>
            <a:r>
              <a:rPr lang="en-GB" sz="2400" b="1" dirty="0" smtClean="0">
                <a:latin typeface="Gill Sans MT" panose="020B0502020104020203" pitchFamily="34" charset="0"/>
              </a:rPr>
              <a:t>PE: Monday and Fridays </a:t>
            </a:r>
            <a:endParaRPr lang="en-GB" sz="2400" dirty="0" smtClean="0">
              <a:latin typeface="Gill Sans MT" panose="020B0502020104020203" pitchFamily="34" charset="0"/>
            </a:endParaRPr>
          </a:p>
          <a:p>
            <a:pPr marL="68580" indent="0">
              <a:buNone/>
            </a:pPr>
            <a:r>
              <a:rPr lang="en-GB" dirty="0" smtClean="0">
                <a:latin typeface="Gill Sans MT" panose="020B0502020104020203" pitchFamily="34" charset="0"/>
              </a:rPr>
              <a:t>Please ensure that PE kits are in school at all times. Children need a white T-shirt, shorts, jogging bottoms and a sweatshirt for cooler weather. A carrier bag for muddy trainers is useful. We will send PE kits home at the end every week to be washed.</a:t>
            </a:r>
          </a:p>
          <a:p>
            <a:pPr marL="68580" indent="0">
              <a:buNone/>
            </a:pPr>
            <a:endParaRPr lang="en-GB" dirty="0" smtClean="0">
              <a:latin typeface="Gill Sans MT" panose="020B0502020104020203" pitchFamily="34" charset="0"/>
            </a:endParaRPr>
          </a:p>
          <a:p>
            <a:pPr marL="525780" indent="-457200"/>
            <a:r>
              <a:rPr lang="en-GB" b="1" dirty="0" smtClean="0">
                <a:latin typeface="Gill Sans MT" panose="020B0502020104020203" pitchFamily="34" charset="0"/>
              </a:rPr>
              <a:t>Water Bottle ~ Daily</a:t>
            </a:r>
          </a:p>
          <a:p>
            <a:pPr marL="525780" indent="-457200"/>
            <a:r>
              <a:rPr lang="en-GB" b="1" dirty="0" smtClean="0">
                <a:latin typeface="Gill Sans MT" panose="020B0502020104020203" pitchFamily="34" charset="0"/>
              </a:rPr>
              <a:t>Reading Diary and book ~ Daily</a:t>
            </a:r>
          </a:p>
          <a:p>
            <a:pPr marL="68580" indent="0">
              <a:buNone/>
            </a:pPr>
            <a:endParaRPr lang="en-GB" b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869160"/>
            <a:ext cx="1651645" cy="1651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63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Gill Sans MT" panose="020B0502020104020203" pitchFamily="34" charset="0"/>
              </a:rPr>
              <a:t>Weekly Homework:</a:t>
            </a:r>
            <a:endParaRPr lang="en-GB" b="1" dirty="0">
              <a:latin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</a:pPr>
            <a:r>
              <a:rPr lang="en-GB" dirty="0" err="1" smtClean="0">
                <a:latin typeface="Gill Sans MT" panose="020B0502020104020203" pitchFamily="34" charset="0"/>
              </a:rPr>
              <a:t>Timestables</a:t>
            </a:r>
            <a:r>
              <a:rPr lang="en-GB" dirty="0" smtClean="0">
                <a:latin typeface="Gill Sans MT" panose="020B0502020104020203" pitchFamily="34" charset="0"/>
              </a:rPr>
              <a:t> </a:t>
            </a:r>
            <a:r>
              <a:rPr lang="en-GB" dirty="0">
                <a:latin typeface="Gill Sans MT" panose="020B0502020104020203" pitchFamily="34" charset="0"/>
              </a:rPr>
              <a:t>~ 10 minutes </a:t>
            </a:r>
            <a:r>
              <a:rPr lang="en-GB" dirty="0" smtClean="0">
                <a:latin typeface="Gill Sans MT" panose="020B0502020104020203" pitchFamily="34" charset="0"/>
              </a:rPr>
              <a:t>daily – 2s, 5s and 10s </a:t>
            </a:r>
            <a:endParaRPr lang="en-GB" dirty="0">
              <a:latin typeface="Gill Sans MT" panose="020B0502020104020203" pitchFamily="34" charset="0"/>
            </a:endParaRP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en-GB" dirty="0">
                <a:latin typeface="Gill Sans MT" panose="020B0502020104020203" pitchFamily="34" charset="0"/>
              </a:rPr>
              <a:t>Daily reading up to 15 minutes</a:t>
            </a: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en-GB" dirty="0">
                <a:latin typeface="Gill Sans MT" panose="020B0502020104020203" pitchFamily="34" charset="0"/>
              </a:rPr>
              <a:t>Weekly spellings to </a:t>
            </a:r>
            <a:r>
              <a:rPr lang="en-GB" dirty="0" smtClean="0">
                <a:latin typeface="Gill Sans MT" panose="020B0502020104020203" pitchFamily="34" charset="0"/>
              </a:rPr>
              <a:t>learn ~ Tested on a Friday</a:t>
            </a:r>
            <a:endParaRPr lang="en-GB" dirty="0">
              <a:latin typeface="Gill Sans MT" panose="020B0502020104020203" pitchFamily="34" charset="0"/>
              <a:ea typeface="Calibri"/>
              <a:cs typeface="Times New Roman"/>
            </a:endParaRPr>
          </a:p>
          <a:p>
            <a:endParaRPr lang="en-GB" dirty="0" smtClean="0"/>
          </a:p>
          <a:p>
            <a:pPr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pPr marL="6858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645024"/>
            <a:ext cx="38100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16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Gill Sans MT" panose="020B0502020104020203" pitchFamily="34" charset="0"/>
              </a:rPr>
              <a:t>Reading:</a:t>
            </a:r>
            <a:endParaRPr lang="en-GB" b="1" dirty="0">
              <a:latin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>
                <a:latin typeface="Gill Sans MT" panose="020B0502020104020203" pitchFamily="34" charset="0"/>
              </a:rPr>
              <a:t>Regular reading for pleasure is key – independent and to an adult if possible!</a:t>
            </a:r>
          </a:p>
          <a:p>
            <a:pPr marL="0" indent="0">
              <a:buNone/>
            </a:pPr>
            <a:endParaRPr lang="en-GB" sz="2800" dirty="0">
              <a:latin typeface="Gill Sans MT" panose="020B0502020104020203" pitchFamily="34" charset="0"/>
            </a:endParaRPr>
          </a:p>
          <a:p>
            <a:r>
              <a:rPr lang="en-GB" sz="2800" dirty="0" smtClean="0">
                <a:latin typeface="Gill Sans MT" panose="020B0502020104020203" pitchFamily="34" charset="0"/>
              </a:rPr>
              <a:t>Read whatever captures them</a:t>
            </a:r>
          </a:p>
          <a:p>
            <a:r>
              <a:rPr lang="en-GB" sz="2800" dirty="0" smtClean="0">
                <a:latin typeface="Gill Sans MT" panose="020B0502020104020203" pitchFamily="34" charset="0"/>
              </a:rPr>
              <a:t>Read a mix of fiction/non-fiction if possible</a:t>
            </a:r>
          </a:p>
          <a:p>
            <a:r>
              <a:rPr lang="en-GB" sz="2800" dirty="0" smtClean="0">
                <a:latin typeface="Gill Sans MT" panose="020B0502020104020203" pitchFamily="34" charset="0"/>
              </a:rPr>
              <a:t>Read to them too</a:t>
            </a:r>
          </a:p>
          <a:p>
            <a:r>
              <a:rPr lang="en-GB" sz="2800" dirty="0" smtClean="0">
                <a:latin typeface="Gill Sans MT" panose="020B0502020104020203" pitchFamily="34" charset="0"/>
              </a:rPr>
              <a:t>Record in planner</a:t>
            </a:r>
          </a:p>
          <a:p>
            <a:endParaRPr lang="en-GB" sz="2800" b="1" dirty="0" smtClean="0">
              <a:latin typeface="Gill Sans MT" panose="020B0502020104020203" pitchFamily="34" charset="0"/>
            </a:endParaRPr>
          </a:p>
          <a:p>
            <a:r>
              <a:rPr lang="en-GB" sz="2800" b="1" dirty="0" smtClean="0">
                <a:latin typeface="Gill Sans MT" panose="020B0502020104020203" pitchFamily="34" charset="0"/>
              </a:rPr>
              <a:t>READING PRACTICE SESSIONS</a:t>
            </a:r>
            <a:endParaRPr lang="en-GB" sz="2800" dirty="0">
              <a:latin typeface="Gill Sans MT" panose="020B05020201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435280" cy="990600"/>
          </a:xfrm>
        </p:spPr>
        <p:txBody>
          <a:bodyPr>
            <a:normAutofit/>
          </a:bodyPr>
          <a:lstStyle/>
          <a:p>
            <a:r>
              <a:rPr lang="en-GB" b="1" dirty="0" smtClean="0">
                <a:latin typeface="Gill Sans MT" panose="020B0502020104020203" pitchFamily="34" charset="0"/>
              </a:rPr>
              <a:t>New Reading Records </a:t>
            </a:r>
            <a:endParaRPr lang="en-GB" b="1" dirty="0">
              <a:latin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300000"/>
              </a:lnSpc>
            </a:pPr>
            <a:r>
              <a:rPr lang="en-GB" dirty="0" smtClean="0">
                <a:latin typeface="Gill Sans MT" panose="020B0502020104020203" pitchFamily="34" charset="0"/>
              </a:rPr>
              <a:t>Spellings</a:t>
            </a:r>
          </a:p>
          <a:p>
            <a:pPr>
              <a:lnSpc>
                <a:spcPct val="300000"/>
              </a:lnSpc>
            </a:pPr>
            <a:r>
              <a:rPr lang="en-GB" dirty="0" smtClean="0">
                <a:latin typeface="Gill Sans MT" panose="020B0502020104020203" pitchFamily="34" charset="0"/>
              </a:rPr>
              <a:t>Reading Record</a:t>
            </a:r>
          </a:p>
          <a:p>
            <a:pPr>
              <a:lnSpc>
                <a:spcPct val="300000"/>
              </a:lnSpc>
            </a:pPr>
            <a:r>
              <a:rPr lang="en-GB" dirty="0" smtClean="0">
                <a:latin typeface="Gill Sans MT" panose="020B0502020104020203" pitchFamily="34" charset="0"/>
              </a:rPr>
              <a:t>Passwords and usernames</a:t>
            </a:r>
            <a:endParaRPr lang="en-GB" dirty="0">
              <a:latin typeface="Gill Sans MT" panose="020B05020201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570</TotalTime>
  <Words>308</Words>
  <Application>Microsoft Office PowerPoint</Application>
  <PresentationFormat>On-screen Show (4:3)</PresentationFormat>
  <Paragraphs>68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Gill Sans MT</vt:lpstr>
      <vt:lpstr>Symbol</vt:lpstr>
      <vt:lpstr>Times New Roman</vt:lpstr>
      <vt:lpstr>Twinkl</vt:lpstr>
      <vt:lpstr>Wingdings</vt:lpstr>
      <vt:lpstr>Clarity</vt:lpstr>
      <vt:lpstr>Meet the Teacher</vt:lpstr>
      <vt:lpstr>Our Year 1/2 Team:</vt:lpstr>
      <vt:lpstr>Expectations in Year 1/2:</vt:lpstr>
      <vt:lpstr>Timetable: Busy, busy, busy </vt:lpstr>
      <vt:lpstr>Other teacher lead activities:</vt:lpstr>
      <vt:lpstr>Equipment:</vt:lpstr>
      <vt:lpstr>Weekly Homework:</vt:lpstr>
      <vt:lpstr>Reading:</vt:lpstr>
      <vt:lpstr>New Reading Records </vt:lpstr>
      <vt:lpstr>Contact with Class Teachers:</vt:lpstr>
      <vt:lpstr>Curriculum Map Advent Term</vt:lpstr>
      <vt:lpstr>Twitter</vt:lpstr>
      <vt:lpstr>Questions?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Meet the Teacher</dc:title>
  <dc:creator>DGH</dc:creator>
  <cp:lastModifiedBy>Laura Bates</cp:lastModifiedBy>
  <cp:revision>103</cp:revision>
  <dcterms:created xsi:type="dcterms:W3CDTF">2012-09-05T19:08:48Z</dcterms:created>
  <dcterms:modified xsi:type="dcterms:W3CDTF">2022-09-21T11:12:58Z</dcterms:modified>
</cp:coreProperties>
</file>