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4" r:id="rId4"/>
    <p:sldId id="277" r:id="rId5"/>
    <p:sldId id="272" r:id="rId6"/>
    <p:sldId id="258" r:id="rId7"/>
    <p:sldId id="259" r:id="rId8"/>
    <p:sldId id="276" r:id="rId9"/>
    <p:sldId id="278" r:id="rId10"/>
    <p:sldId id="279" r:id="rId11"/>
    <p:sldId id="268" r:id="rId12"/>
    <p:sldId id="265" r:id="rId13"/>
    <p:sldId id="270" r:id="rId14"/>
    <p:sldId id="275" r:id="rId15"/>
    <p:sldId id="271" r:id="rId16"/>
    <p:sldId id="261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7F679B-3CDF-4B18-B652-3DFF20EDB1C9}" type="datetimeFigureOut">
              <a:rPr lang="en-GB" smtClean="0"/>
              <a:pPr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610b363f37c2cdd39f72df5dd0d9e2e2.gif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f.moore\Desktop\5DM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tenor%20(1)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HandmadeGrayBear-small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mestables.co.uk/multiplication-tables-chec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77" y="1988840"/>
            <a:ext cx="7772400" cy="1470025"/>
          </a:xfrm>
        </p:spPr>
        <p:txBody>
          <a:bodyPr/>
          <a:lstStyle/>
          <a:p>
            <a:r>
              <a:rPr lang="en-GB" dirty="0"/>
              <a:t>Meet </a:t>
            </a:r>
            <a:r>
              <a:rPr lang="en-GB" dirty="0">
                <a:effectLst>
                  <a:reflection blurRad="12700" endPos="0" dir="5400000" sy="-100000" algn="bl" rotWithShape="0"/>
                </a:effectLst>
              </a:rPr>
              <a:t>the</a:t>
            </a:r>
            <a:r>
              <a:rPr lang="en-GB" dirty="0"/>
              <a:t> </a:t>
            </a:r>
            <a:r>
              <a:rPr lang="en-GB" dirty="0" err="1"/>
              <a:t>TeacherS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263" y="3573016"/>
            <a:ext cx="8077200" cy="1499616"/>
          </a:xfrm>
        </p:spPr>
        <p:txBody>
          <a:bodyPr>
            <a:noAutofit/>
          </a:bodyPr>
          <a:lstStyle/>
          <a:p>
            <a:r>
              <a:rPr lang="en-GB" sz="4400" dirty="0"/>
              <a:t>SEPTEMBER 2022</a:t>
            </a:r>
          </a:p>
          <a:p>
            <a:r>
              <a:rPr lang="en-GB" sz="4400" dirty="0"/>
              <a:t>Y4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89040"/>
            <a:ext cx="2951226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Y4 MTC- multiplication tables check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412" y="1600200"/>
            <a:ext cx="48291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6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/>
              <a:t>Regular reading for pleasure is key – independent and to an adult if possible!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Read whatever captures them</a:t>
            </a:r>
          </a:p>
          <a:p>
            <a:r>
              <a:rPr lang="en-GB" sz="2800" dirty="0"/>
              <a:t>Read a mix of fiction/non-fiction if possible</a:t>
            </a:r>
          </a:p>
          <a:p>
            <a:r>
              <a:rPr lang="en-GB" sz="2800" dirty="0"/>
              <a:t>Read to them too</a:t>
            </a:r>
          </a:p>
          <a:p>
            <a:r>
              <a:rPr lang="en-GB" sz="2800" dirty="0"/>
              <a:t>Record in planner</a:t>
            </a:r>
          </a:p>
          <a:p>
            <a:r>
              <a:rPr lang="en-GB" sz="2800" dirty="0"/>
              <a:t>Read 5 x a week at least</a:t>
            </a:r>
          </a:p>
          <a:p>
            <a:r>
              <a:rPr lang="en-GB" sz="2800" dirty="0"/>
              <a:t>Library books</a:t>
            </a:r>
          </a:p>
          <a:p>
            <a:endParaRPr lang="en-GB" sz="2800" b="1" dirty="0"/>
          </a:p>
          <a:p>
            <a:r>
              <a:rPr lang="en-GB" sz="2800" b="1" dirty="0"/>
              <a:t>WHOLE CLASS READING </a:t>
            </a:r>
            <a:r>
              <a:rPr lang="en-GB" sz="2800" dirty="0"/>
              <a:t>based on a novel and reading comprehension work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GB" dirty="0"/>
              <a:t>New School Planners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Messages to school</a:t>
            </a:r>
          </a:p>
          <a:p>
            <a:r>
              <a:rPr lang="en-GB" dirty="0"/>
              <a:t>Messages from school</a:t>
            </a:r>
          </a:p>
          <a:p>
            <a:r>
              <a:rPr lang="en-GB" dirty="0"/>
              <a:t>Reminders of school events</a:t>
            </a:r>
          </a:p>
          <a:p>
            <a:r>
              <a:rPr lang="en-GB" dirty="0"/>
              <a:t>Reminders of things to bring into school</a:t>
            </a:r>
          </a:p>
          <a:p>
            <a:r>
              <a:rPr lang="en-GB" dirty="0"/>
              <a:t>General use by children for their personal events</a:t>
            </a:r>
          </a:p>
          <a:p>
            <a:r>
              <a:rPr lang="en-GB" dirty="0"/>
              <a:t>Spellings</a:t>
            </a:r>
          </a:p>
          <a:p>
            <a:r>
              <a:rPr lang="en-GB" dirty="0"/>
              <a:t>Reading Record</a:t>
            </a:r>
          </a:p>
          <a:p>
            <a:r>
              <a:rPr lang="en-GB" dirty="0"/>
              <a:t>Passwords and usernames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with Class Teachers: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087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dirty="0"/>
              <a:t>Email address: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8391525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30" y="4493065"/>
            <a:ext cx="8379515" cy="18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6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Map </a:t>
            </a:r>
            <a:r>
              <a:rPr lang="en-GB"/>
              <a:t>Advent Term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229" y="1600200"/>
            <a:ext cx="696554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70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Twitter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9740" y="1700808"/>
            <a:ext cx="8229600" cy="462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Remember to follow our Twitter page to keep you up to date with our class activities. </a:t>
            </a: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Please follow our class Twitter Handle @staugustinesNG3</a:t>
            </a:r>
          </a:p>
          <a:p>
            <a:pPr marL="0" indent="0">
              <a:buNone/>
            </a:pPr>
            <a:endParaRPr lang="en-GB" sz="2400" dirty="0"/>
          </a:p>
          <a:p>
            <a:pPr marL="0" lvl="0" indent="0" fontAlgn="base">
              <a:buNone/>
            </a:pPr>
            <a:endParaRPr lang="en-GB" b="1" dirty="0"/>
          </a:p>
          <a:p>
            <a:pPr marL="0" lvl="0" indent="0" fontAlgn="base">
              <a:buNone/>
            </a:pPr>
            <a:endParaRPr lang="en-GB" b="1" dirty="0"/>
          </a:p>
          <a:p>
            <a:pPr marL="0" lvl="0" indent="0" fontAlgn="base">
              <a:buNone/>
            </a:pPr>
            <a:endParaRPr lang="en-GB" b="1" dirty="0"/>
          </a:p>
          <a:p>
            <a:pPr marL="0" lvl="0" indent="0" fontAlgn="base">
              <a:buNone/>
            </a:pPr>
            <a:r>
              <a:rPr lang="en-GB" i="1" dirty="0"/>
              <a:t>Please be reassured that all Tweets will be inline with the school Twitter policy and GDPR requirements.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AutoShape 2" descr="Image result for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573481" cy="157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4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351626" cy="3256875"/>
          </a:xfrm>
        </p:spPr>
      </p:pic>
    </p:spTree>
    <p:extLst>
      <p:ext uri="{BB962C8B-B14F-4D97-AF65-F5344CB8AC3E}">
        <p14:creationId xmlns:p14="http://schemas.microsoft.com/office/powerpoint/2010/main" val="189830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Year 4 Class: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GB" sz="4800" dirty="0"/>
          </a:p>
          <a:p>
            <a:pPr marL="118872" indent="0">
              <a:buNone/>
            </a:pPr>
            <a:endParaRPr lang="en-GB" sz="4800" dirty="0"/>
          </a:p>
          <a:p>
            <a:pPr marL="118872" indent="0" algn="r">
              <a:buNone/>
            </a:pPr>
            <a:r>
              <a:rPr lang="en-GB" dirty="0">
                <a:solidFill>
                  <a:srgbClr val="FF0000"/>
                </a:solidFill>
              </a:rPr>
              <a:t>Miss Rice-Allen (Monday, Tuesday, Wednesday)</a:t>
            </a:r>
          </a:p>
          <a:p>
            <a:pPr marL="118872" indent="0" algn="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118872" indent="0" algn="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118872" indent="0" algn="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118872" indent="0" algn="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118872" indent="0" algn="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118872" indent="0" algn="r">
              <a:buNone/>
            </a:pPr>
            <a:r>
              <a:rPr lang="en-GB" dirty="0">
                <a:solidFill>
                  <a:srgbClr val="FF0000"/>
                </a:solidFill>
              </a:rPr>
              <a:t>Mrs Rice (Wednesday, Thursday, Friday)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78" y="1500839"/>
            <a:ext cx="8391525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88" y="3789040"/>
            <a:ext cx="8379515" cy="18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4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 in Year 4: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204" y="1539133"/>
            <a:ext cx="8229600" cy="134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24" y="3861048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Learning to Serve promises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316461"/>
            <a:ext cx="3600400" cy="55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8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Timetable: Busy, busy, busy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718DF-2A33-4A44-9A28-B5F8EB1A4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704975"/>
            <a:ext cx="87725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5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2" indent="-342900">
              <a:buSzPct val="85000"/>
            </a:pPr>
            <a:r>
              <a:rPr lang="en-GB" sz="2400" b="1" dirty="0"/>
              <a:t>PE Kits</a:t>
            </a:r>
            <a:endParaRPr lang="en-GB" sz="2400" dirty="0"/>
          </a:p>
          <a:p>
            <a:pPr marL="68580" indent="0">
              <a:buNone/>
            </a:pPr>
            <a:r>
              <a:rPr lang="en-GB" dirty="0"/>
              <a:t>Please ensure that PE kits are in school at all times. Children need a white T-shirt, shorts, jogging bottoms and a sweatshirt for cooler weather. PE kits can be taken home at the end every week to be washed ( MONDAY and FRIDAY – PE lessons)</a:t>
            </a:r>
          </a:p>
          <a:p>
            <a:pPr marL="68580" indent="0">
              <a:buNone/>
            </a:pPr>
            <a:endParaRPr lang="en-GB" dirty="0"/>
          </a:p>
          <a:p>
            <a:pPr marL="525780" indent="-457200"/>
            <a:r>
              <a:rPr lang="en-GB" b="1" dirty="0"/>
              <a:t>Water Bottle ~ Daily</a:t>
            </a:r>
          </a:p>
          <a:p>
            <a:pPr marL="525780" indent="-457200"/>
            <a:r>
              <a:rPr lang="en-GB" b="1" dirty="0"/>
              <a:t>Reading Diary ~ Daily</a:t>
            </a:r>
          </a:p>
          <a:p>
            <a:pPr marL="525780" indent="-457200"/>
            <a:r>
              <a:rPr lang="en-GB" b="1" dirty="0"/>
              <a:t>KS2 Snacks- Break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1651645" cy="16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Weekly Homework: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/>
              <a:t>1 x Math Homework- 15 minutes (out on Friday, due Wednesday)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/>
              <a:t>1 x English Homework- 15 minutes </a:t>
            </a:r>
            <a:r>
              <a:rPr lang="en-GB" dirty="0" err="1"/>
              <a:t>minutes</a:t>
            </a:r>
            <a:r>
              <a:rPr lang="en-GB" dirty="0"/>
              <a:t> (out on Friday, due Wednesday)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 err="1"/>
              <a:t>TTRockstars</a:t>
            </a:r>
            <a:r>
              <a:rPr lang="en-GB" dirty="0"/>
              <a:t>/ Multiplication checker ~ 10 minutes daily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/>
              <a:t>Daily reading up to 15 minutes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GB" dirty="0"/>
              <a:t>Weekly spellings to learn ~ Handed out Monday, tested on a Friday</a:t>
            </a:r>
            <a:endParaRPr lang="en-GB" dirty="0">
              <a:ea typeface="Calibri"/>
              <a:cs typeface="Times New Roman"/>
            </a:endParaRPr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013176"/>
            <a:ext cx="2676128" cy="17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6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Y4 MTC- multiplication tables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Strong focus on times tables in maths lessons, ensuring that children can take the Multiplication Times Table Check (MTC) with confidence.</a:t>
            </a:r>
          </a:p>
          <a:p>
            <a:r>
              <a:rPr lang="en-GB" dirty="0"/>
              <a:t>The National Curriculum states that by the end of Year 4, pupils should know their times table facts up to 12 x 12. The assessment has been introduced to make sure that schools have a strong focus on this objective, and to help schools identify children who are finding their times tables tricky.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91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Y4 MTC- multiplication tables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/>
              <a:t>What will the assessment look like?</a:t>
            </a:r>
            <a:r>
              <a:rPr lang="en-GB" dirty="0"/>
              <a:t> </a:t>
            </a:r>
          </a:p>
          <a:p>
            <a:r>
              <a:rPr lang="en-GB" dirty="0"/>
              <a:t>The MTC is an online assessment, to be taken on a computer or tablet. e.g. 7 × 8 = ?</a:t>
            </a:r>
          </a:p>
          <a:p>
            <a:r>
              <a:rPr lang="en-GB" dirty="0"/>
              <a:t>There will be no inverse questions, such as 7 × ? = 56. </a:t>
            </a:r>
          </a:p>
          <a:p>
            <a:r>
              <a:rPr lang="en-GB" dirty="0"/>
              <a:t>There are 25 questions in total. Children get 6 seconds to type in their </a:t>
            </a:r>
            <a:r>
              <a:rPr lang="en-GB" dirty="0" err="1"/>
              <a:t>answerThe</a:t>
            </a:r>
            <a:r>
              <a:rPr lang="en-GB" dirty="0"/>
              <a:t> test should take no longer than 5 minutes. The test will have an emphasis on the 6, 7, 8, 9 and 12x tables, as these are judged to be the harder times tables. </a:t>
            </a:r>
          </a:p>
          <a:p>
            <a:r>
              <a:rPr lang="en-GB" dirty="0"/>
              <a:t>June 2023</a:t>
            </a:r>
          </a:p>
          <a:p>
            <a:r>
              <a:rPr lang="en-GB" u="sng" dirty="0">
                <a:hlinkClick r:id="rId2"/>
              </a:rPr>
              <a:t>https://www.timestables.co.uk/multiplication-tables-check/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610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1998</TotalTime>
  <Words>534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Clarity</vt:lpstr>
      <vt:lpstr>Meet the TeacherS</vt:lpstr>
      <vt:lpstr>Our Year 4 Class:</vt:lpstr>
      <vt:lpstr>Expectations in Year 4:</vt:lpstr>
      <vt:lpstr>Our Learning to Serve promises</vt:lpstr>
      <vt:lpstr>Timetable: Busy, busy, busy </vt:lpstr>
      <vt:lpstr>Equipment:</vt:lpstr>
      <vt:lpstr>Weekly Homework:</vt:lpstr>
      <vt:lpstr>Y4 MTC- multiplication tables check</vt:lpstr>
      <vt:lpstr>Y4 MTC- multiplication tables check</vt:lpstr>
      <vt:lpstr>Y4 MTC- multiplication tables check</vt:lpstr>
      <vt:lpstr>Reading:</vt:lpstr>
      <vt:lpstr>New School Planners</vt:lpstr>
      <vt:lpstr>Contact with Class Teachers:</vt:lpstr>
      <vt:lpstr>Curriculum Map Advent Term</vt:lpstr>
      <vt:lpstr>Twitter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DGH</dc:creator>
  <cp:lastModifiedBy>sarah rice</cp:lastModifiedBy>
  <cp:revision>102</cp:revision>
  <dcterms:created xsi:type="dcterms:W3CDTF">2012-09-05T19:08:48Z</dcterms:created>
  <dcterms:modified xsi:type="dcterms:W3CDTF">2022-09-07T06:19:28Z</dcterms:modified>
</cp:coreProperties>
</file>