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4" r:id="rId4"/>
    <p:sldId id="272" r:id="rId5"/>
    <p:sldId id="263" r:id="rId6"/>
    <p:sldId id="258" r:id="rId7"/>
    <p:sldId id="259" r:id="rId8"/>
    <p:sldId id="276" r:id="rId9"/>
    <p:sldId id="278" r:id="rId10"/>
    <p:sldId id="268" r:id="rId11"/>
    <p:sldId id="265" r:id="rId12"/>
    <p:sldId id="270" r:id="rId13"/>
    <p:sldId id="275" r:id="rId14"/>
    <p:sldId id="279" r:id="rId15"/>
    <p:sldId id="271" r:id="rId16"/>
    <p:sldId id="261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610b363f37c2cdd39f72df5dd0d9e2e2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f.moore\Desktop\5DM.gi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tenor%20(1)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HandmadeGrayBear-small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mestables.co.uk/multiplication-tables-chec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77" y="1988840"/>
            <a:ext cx="7772400" cy="1470025"/>
          </a:xfrm>
        </p:spPr>
        <p:txBody>
          <a:bodyPr/>
          <a:lstStyle/>
          <a:p>
            <a:r>
              <a:rPr lang="en-GB" dirty="0" smtClean="0"/>
              <a:t>Meet </a:t>
            </a:r>
            <a:r>
              <a:rPr lang="en-GB" dirty="0" smtClean="0">
                <a:effectLst>
                  <a:reflection blurRad="12700" endPos="0" dir="5400000" sy="-100000" algn="bl" rotWithShape="0"/>
                </a:effectLst>
              </a:rPr>
              <a:t>the</a:t>
            </a:r>
            <a:r>
              <a:rPr lang="en-GB" dirty="0" smtClean="0"/>
              <a:t> </a:t>
            </a:r>
            <a:r>
              <a:rPr lang="en-GB" dirty="0" err="1" smtClean="0"/>
              <a:t>TeacherS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263" y="3573016"/>
            <a:ext cx="8077200" cy="1499616"/>
          </a:xfrm>
        </p:spPr>
        <p:txBody>
          <a:bodyPr>
            <a:noAutofit/>
          </a:bodyPr>
          <a:lstStyle/>
          <a:p>
            <a:r>
              <a:rPr lang="en-GB" sz="4400" dirty="0" smtClean="0"/>
              <a:t>SEPTEMBER 2022</a:t>
            </a:r>
          </a:p>
          <a:p>
            <a:r>
              <a:rPr lang="en-GB" sz="4400" dirty="0" smtClean="0"/>
              <a:t>Y3/4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789040"/>
            <a:ext cx="2951226" cy="29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Regular reading for pleasure is key – independent and to an adult if possible!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Read whatever captures them</a:t>
            </a:r>
          </a:p>
          <a:p>
            <a:r>
              <a:rPr lang="en-GB" sz="2800" dirty="0" smtClean="0"/>
              <a:t>Read a mix of fiction/non-fiction if possible</a:t>
            </a:r>
          </a:p>
          <a:p>
            <a:r>
              <a:rPr lang="en-GB" sz="2800" dirty="0" smtClean="0"/>
              <a:t>Read to them too</a:t>
            </a:r>
          </a:p>
          <a:p>
            <a:r>
              <a:rPr lang="en-GB" sz="2800" dirty="0" smtClean="0"/>
              <a:t>Record in planner</a:t>
            </a:r>
          </a:p>
          <a:p>
            <a:r>
              <a:rPr lang="en-GB" sz="2800" dirty="0" smtClean="0"/>
              <a:t>Read 5 x a week at least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WHOLE CLASS READING </a:t>
            </a:r>
            <a:r>
              <a:rPr lang="en-GB" sz="2800" dirty="0" smtClean="0"/>
              <a:t>based on class novel and reading comprehension work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New School Planners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Messages to school</a:t>
            </a:r>
          </a:p>
          <a:p>
            <a:r>
              <a:rPr lang="en-GB" dirty="0" smtClean="0"/>
              <a:t>Messages from school</a:t>
            </a:r>
          </a:p>
          <a:p>
            <a:r>
              <a:rPr lang="en-GB" dirty="0" smtClean="0"/>
              <a:t>Reminders of school events</a:t>
            </a:r>
          </a:p>
          <a:p>
            <a:r>
              <a:rPr lang="en-GB" dirty="0" smtClean="0"/>
              <a:t>Reminders of things to bring into school</a:t>
            </a:r>
          </a:p>
          <a:p>
            <a:r>
              <a:rPr lang="en-GB" dirty="0" smtClean="0"/>
              <a:t>General use by children for their personal events</a:t>
            </a:r>
          </a:p>
          <a:p>
            <a:r>
              <a:rPr lang="en-GB" dirty="0" smtClean="0"/>
              <a:t>Spellings</a:t>
            </a:r>
          </a:p>
          <a:p>
            <a:r>
              <a:rPr lang="en-GB" dirty="0" smtClean="0"/>
              <a:t>Reading Record</a:t>
            </a:r>
          </a:p>
          <a:p>
            <a:r>
              <a:rPr lang="en-GB" dirty="0" smtClean="0"/>
              <a:t>Passwords and usernames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with Class Teachers: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08700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dirty="0" smtClean="0"/>
              <a:t>Email address: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38" y="2492896"/>
            <a:ext cx="8546805" cy="18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Map </a:t>
            </a:r>
            <a:r>
              <a:rPr lang="en-GB" smtClean="0"/>
              <a:t>Advent Term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07174"/>
            <a:ext cx="7776864" cy="55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7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Map </a:t>
            </a:r>
            <a:r>
              <a:rPr lang="en-GB" smtClean="0"/>
              <a:t>Advent Term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0768"/>
            <a:ext cx="7704856" cy="530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2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Twitter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9740" y="1700808"/>
            <a:ext cx="8229600" cy="4625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Remember to follow our Twitter page to keep you up to date with our class activities. </a:t>
            </a:r>
            <a:endParaRPr lang="en-GB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Please follow our class Twitter Handle @staugustinesNG3</a:t>
            </a:r>
          </a:p>
          <a:p>
            <a:pPr marL="0" indent="0">
              <a:buNone/>
            </a:pPr>
            <a:endParaRPr lang="en-GB" sz="2400" dirty="0"/>
          </a:p>
          <a:p>
            <a:pPr marL="0" lvl="0" indent="0" fontAlgn="base">
              <a:buNone/>
            </a:pPr>
            <a:endParaRPr lang="en-GB" b="1" dirty="0" smtClean="0"/>
          </a:p>
          <a:p>
            <a:pPr marL="0" lvl="0" indent="0" fontAlgn="base">
              <a:buNone/>
            </a:pPr>
            <a:endParaRPr lang="en-GB" b="1" dirty="0"/>
          </a:p>
          <a:p>
            <a:pPr marL="0" lvl="0" indent="0" fontAlgn="base">
              <a:buNone/>
            </a:pPr>
            <a:endParaRPr lang="en-GB" b="1" dirty="0" smtClean="0"/>
          </a:p>
          <a:p>
            <a:pPr marL="0" lvl="0" indent="0" fontAlgn="base">
              <a:buNone/>
            </a:pPr>
            <a:r>
              <a:rPr lang="en-GB" i="1" dirty="0" smtClean="0"/>
              <a:t>Please be reassured that all Tweets will be inline with the school Twitter policy and GDPR requirements.</a:t>
            </a:r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AutoShape 2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1573481" cy="157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3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351626" cy="3256875"/>
          </a:xfrm>
        </p:spPr>
      </p:pic>
    </p:spTree>
    <p:extLst>
      <p:ext uri="{BB962C8B-B14F-4D97-AF65-F5344CB8AC3E}">
        <p14:creationId xmlns:p14="http://schemas.microsoft.com/office/powerpoint/2010/main" val="18983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Our Year 3/4 Class: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0012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4400" dirty="0" smtClean="0"/>
              <a:t>Miss Smith</a:t>
            </a:r>
          </a:p>
          <a:p>
            <a:pPr marL="118872" indent="0">
              <a:buNone/>
            </a:pPr>
            <a:r>
              <a:rPr lang="en-GB" sz="4400" dirty="0" smtClean="0"/>
              <a:t>Mrs Marshall (TA)</a:t>
            </a:r>
          </a:p>
          <a:p>
            <a:pPr marL="118872" indent="0">
              <a:buNone/>
            </a:pPr>
            <a:endParaRPr lang="en-GB" sz="4800" dirty="0" smtClean="0"/>
          </a:p>
          <a:p>
            <a:pPr marL="118872" indent="0" algn="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118872" indent="0" algn="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118872" indent="0" algn="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118872" indent="0" algn="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118872" indent="0" algn="r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 in Year 3/4: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4509120"/>
            <a:ext cx="6696744" cy="1091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38" y="1517875"/>
            <a:ext cx="2644684" cy="26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Timetable: Busy, busy, busy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54803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</a:t>
            </a:r>
            <a:r>
              <a:rPr lang="en-GB" dirty="0"/>
              <a:t>t</a:t>
            </a:r>
            <a:r>
              <a:rPr lang="en-GB" dirty="0" smtClean="0"/>
              <a:t>eacher lead activities: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0034" y="1857365"/>
            <a:ext cx="8143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PPA: Planning, Preparation and Assessment (Tuesday afternoon)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PE- Monday and Thursday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996952"/>
            <a:ext cx="2736304" cy="2400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2" indent="-342900">
              <a:buSzPct val="85000"/>
            </a:pPr>
            <a:r>
              <a:rPr lang="en-GB" sz="2400" b="1" dirty="0"/>
              <a:t>PE </a:t>
            </a:r>
            <a:r>
              <a:rPr lang="en-GB" sz="2400" b="1" dirty="0" smtClean="0"/>
              <a:t>Kits</a:t>
            </a:r>
            <a:endParaRPr lang="en-GB" sz="2400" dirty="0" smtClean="0"/>
          </a:p>
          <a:p>
            <a:pPr marL="68580" indent="0">
              <a:buNone/>
            </a:pPr>
            <a:r>
              <a:rPr lang="en-GB" dirty="0" smtClean="0"/>
              <a:t>Please ensure that PE kits are in school at all times. Children need a white T-shirt, shorts, jogging bottoms and a sweatshirt for cooler weather. PE kits can be taken home at the end every week to be washed.</a:t>
            </a:r>
          </a:p>
          <a:p>
            <a:pPr marL="68580" indent="0">
              <a:buNone/>
            </a:pPr>
            <a:endParaRPr lang="en-GB" dirty="0" smtClean="0"/>
          </a:p>
          <a:p>
            <a:pPr marL="525780" indent="-457200"/>
            <a:r>
              <a:rPr lang="en-GB" b="1" dirty="0" smtClean="0"/>
              <a:t>Water Bottle ~ Daily</a:t>
            </a:r>
          </a:p>
          <a:p>
            <a:pPr marL="525780" indent="-457200"/>
            <a:r>
              <a:rPr lang="en-GB" b="1" dirty="0" smtClean="0"/>
              <a:t>Reading Diary ~ Daily</a:t>
            </a:r>
          </a:p>
          <a:p>
            <a:pPr marL="525780" indent="-457200"/>
            <a:r>
              <a:rPr lang="en-GB" b="1" dirty="0" smtClean="0"/>
              <a:t>KS2 Snacks- Break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1651645" cy="16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Weekly Homework: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8768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/>
              <a:t>1 x </a:t>
            </a:r>
            <a:r>
              <a:rPr lang="en-GB" dirty="0" smtClean="0"/>
              <a:t>Math Homework- 15 minutes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/>
              <a:t>1 x English Homework- 15 minutes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smtClean="0"/>
              <a:t>Handed out Fridays, due back Wednesday 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endParaRPr lang="en-GB" dirty="0" smtClean="0"/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err="1" smtClean="0"/>
              <a:t>TTRockstars</a:t>
            </a:r>
            <a:r>
              <a:rPr lang="en-GB" dirty="0" smtClean="0"/>
              <a:t> </a:t>
            </a:r>
            <a:r>
              <a:rPr lang="en-GB" dirty="0"/>
              <a:t>~ 10 minutes daily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/>
              <a:t>Daily reading up to 15 minutes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/>
              <a:t>Weekly spellings to </a:t>
            </a:r>
            <a:r>
              <a:rPr lang="en-GB" dirty="0" smtClean="0"/>
              <a:t>learn ~ Handed out Monday, tested on a Friday</a:t>
            </a:r>
            <a:endParaRPr lang="en-GB" dirty="0">
              <a:ea typeface="Calibri"/>
              <a:cs typeface="Times New Roman"/>
            </a:endParaRP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33400"/>
            <a:ext cx="2829000" cy="18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Y4 MTC- multiplication tables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trong </a:t>
            </a:r>
            <a:r>
              <a:rPr lang="en-GB" dirty="0"/>
              <a:t>focus on times tables in maths lessons, ensuring that children can take the Multiplication Times Table Check (MTC) with confidence</a:t>
            </a:r>
            <a:r>
              <a:rPr lang="en-GB" dirty="0" smtClean="0"/>
              <a:t>.</a:t>
            </a:r>
          </a:p>
          <a:p>
            <a:r>
              <a:rPr lang="en-GB" dirty="0"/>
              <a:t>The National Curriculum states that by the end of Year 4, pupils should know their times table facts up to 12 x 12. The assessment has been introduced to make sure that schools have a strong focus on this objective, and to help schools identify children who are finding their times tables tricky.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91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/>
              <a:t>What will the assessment look like?</a:t>
            </a:r>
            <a:r>
              <a:rPr lang="en-GB" dirty="0"/>
              <a:t> </a:t>
            </a:r>
          </a:p>
          <a:p>
            <a:r>
              <a:rPr lang="en-GB" dirty="0"/>
              <a:t>The MTC is an online assessment, to be taken on a computer or tablet. </a:t>
            </a:r>
            <a:r>
              <a:rPr lang="en-GB" dirty="0" smtClean="0"/>
              <a:t>e.g</a:t>
            </a:r>
            <a:r>
              <a:rPr lang="en-GB" dirty="0"/>
              <a:t>. 7 × 8 = 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There will be no inverse questions, such as 7 × ? = 56. </a:t>
            </a:r>
            <a:endParaRPr lang="en-GB" dirty="0" smtClean="0"/>
          </a:p>
          <a:p>
            <a:r>
              <a:rPr lang="en-GB" dirty="0"/>
              <a:t>There are 25 questions in total. Children get 6 seconds to type in their </a:t>
            </a:r>
            <a:r>
              <a:rPr lang="en-GB" dirty="0" smtClean="0"/>
              <a:t>answer. The </a:t>
            </a:r>
            <a:r>
              <a:rPr lang="en-GB" dirty="0"/>
              <a:t>test should take no longer than 5 minutes. </a:t>
            </a:r>
            <a:r>
              <a:rPr lang="en-GB" dirty="0" smtClean="0"/>
              <a:t>The </a:t>
            </a:r>
            <a:r>
              <a:rPr lang="en-GB" dirty="0"/>
              <a:t>test will have an emphasis on the 6, 7, 8, 9 and 12x tables, as these are judged to be the harder times tables. </a:t>
            </a:r>
            <a:endParaRPr lang="en-GB" dirty="0" smtClean="0"/>
          </a:p>
          <a:p>
            <a:r>
              <a:rPr lang="en-GB" dirty="0" smtClean="0"/>
              <a:t>June 2023</a:t>
            </a:r>
          </a:p>
          <a:p>
            <a:r>
              <a:rPr lang="en-GB" u="sng" dirty="0">
                <a:hlinkClick r:id="rId2"/>
              </a:rPr>
              <a:t>https://www.timestables.co.uk/multiplication-tables-check/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610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1768</TotalTime>
  <Words>500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Clarity</vt:lpstr>
      <vt:lpstr>Meet the TeacherS</vt:lpstr>
      <vt:lpstr>Our Year 3/4 Class:</vt:lpstr>
      <vt:lpstr>Expectations in Year 3/4:</vt:lpstr>
      <vt:lpstr>Timetable: Busy, busy, busy </vt:lpstr>
      <vt:lpstr>Other teacher lead activities:</vt:lpstr>
      <vt:lpstr>Equipment:</vt:lpstr>
      <vt:lpstr>Weekly Homework:</vt:lpstr>
      <vt:lpstr>Y4 MTC- multiplication tables check</vt:lpstr>
      <vt:lpstr>PowerPoint Presentation</vt:lpstr>
      <vt:lpstr>Reading:</vt:lpstr>
      <vt:lpstr>New School Planners</vt:lpstr>
      <vt:lpstr>Contact with Class Teachers:</vt:lpstr>
      <vt:lpstr>Curriculum Map Advent Term</vt:lpstr>
      <vt:lpstr>Curriculum Map Advent Term</vt:lpstr>
      <vt:lpstr>Twitter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DGH</dc:creator>
  <cp:lastModifiedBy>Eve Smith</cp:lastModifiedBy>
  <cp:revision>105</cp:revision>
  <dcterms:created xsi:type="dcterms:W3CDTF">2012-09-05T19:08:48Z</dcterms:created>
  <dcterms:modified xsi:type="dcterms:W3CDTF">2022-09-07T07:40:32Z</dcterms:modified>
</cp:coreProperties>
</file>