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4" r:id="rId4"/>
    <p:sldId id="272" r:id="rId5"/>
    <p:sldId id="278" r:id="rId6"/>
    <p:sldId id="263" r:id="rId7"/>
    <p:sldId id="258" r:id="rId8"/>
    <p:sldId id="259" r:id="rId9"/>
    <p:sldId id="268" r:id="rId10"/>
    <p:sldId id="277" r:id="rId11"/>
    <p:sldId id="265" r:id="rId12"/>
    <p:sldId id="270" r:id="rId13"/>
    <p:sldId id="261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7F679B-3CDF-4B18-B652-3DFF20EDB1C9}" type="datetimeFigureOut">
              <a:rPr lang="en-GB" smtClean="0"/>
              <a:pPr/>
              <a:t>09/09/2022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BBEF4A-42D9-4D85-83A4-79A4CB5386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t-augustines.nottingham.sch.u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610b363f37c2cdd39f72df5dd0d9e2e2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5DM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f.moore\Desktop\tenor%20(1)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877" y="1988840"/>
            <a:ext cx="7772400" cy="1470025"/>
          </a:xfrm>
        </p:spPr>
        <p:txBody>
          <a:bodyPr/>
          <a:lstStyle/>
          <a:p>
            <a:r>
              <a:rPr lang="en-GB" dirty="0" smtClean="0"/>
              <a:t>Meet </a:t>
            </a:r>
            <a:r>
              <a:rPr lang="en-GB" dirty="0" smtClean="0">
                <a:effectLst>
                  <a:reflection blurRad="12700" endPos="0" dir="5400000" sy="-100000" algn="bl" rotWithShape="0"/>
                </a:effectLst>
              </a:rPr>
              <a:t>the</a:t>
            </a:r>
            <a:r>
              <a:rPr lang="en-GB" dirty="0" smtClean="0"/>
              <a:t> Teacher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63" y="3573016"/>
            <a:ext cx="8077200" cy="1499616"/>
          </a:xfrm>
        </p:spPr>
        <p:txBody>
          <a:bodyPr>
            <a:noAutofit/>
          </a:bodyPr>
          <a:lstStyle/>
          <a:p>
            <a:r>
              <a:rPr lang="en-GB" sz="4400" dirty="0" smtClean="0"/>
              <a:t>SEPTEMBER 2022</a:t>
            </a:r>
          </a:p>
          <a:p>
            <a:r>
              <a:rPr lang="en-GB" sz="4400" dirty="0" smtClean="0"/>
              <a:t>Y2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789040"/>
            <a:ext cx="2951226" cy="29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Also;</a:t>
            </a:r>
          </a:p>
          <a:p>
            <a:r>
              <a:rPr lang="en-GB" sz="2800" dirty="0" smtClean="0"/>
              <a:t>Read whatever captures them</a:t>
            </a:r>
          </a:p>
          <a:p>
            <a:r>
              <a:rPr lang="en-GB" sz="2800" dirty="0" smtClean="0"/>
              <a:t>Read a mix of fiction/non-fiction if possible</a:t>
            </a:r>
          </a:p>
          <a:p>
            <a:r>
              <a:rPr lang="en-GB" sz="2800" dirty="0" smtClean="0"/>
              <a:t>Read to them too</a:t>
            </a:r>
          </a:p>
          <a:p>
            <a:r>
              <a:rPr lang="en-GB" sz="2800" dirty="0" smtClean="0"/>
              <a:t>Record in </a:t>
            </a:r>
            <a:r>
              <a:rPr lang="en-GB" sz="2800" b="1" dirty="0" smtClean="0"/>
              <a:t>reading diary</a:t>
            </a:r>
          </a:p>
          <a:p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561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280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New School Reading Diary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Messages to school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Reading Record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Passwords and usernames (</a:t>
            </a:r>
            <a:r>
              <a:rPr lang="en-GB" dirty="0" err="1" smtClean="0"/>
              <a:t>Numbots</a:t>
            </a:r>
            <a:r>
              <a:rPr lang="en-GB" dirty="0" smtClean="0"/>
              <a:t> and </a:t>
            </a:r>
            <a:r>
              <a:rPr lang="en-GB" dirty="0" err="1" smtClean="0"/>
              <a:t>TTrockstars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with Class Teachers: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08700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 smtClean="0"/>
              <a:t>I’m here most day 7-5. Contact me with any worries. I’m not as scary as I look.</a:t>
            </a:r>
          </a:p>
          <a:p>
            <a:pPr marL="0" indent="0" algn="just">
              <a:buNone/>
            </a:pPr>
            <a:endParaRPr lang="en-GB" sz="2800" dirty="0"/>
          </a:p>
          <a:p>
            <a:pPr marL="0" indent="0" algn="just">
              <a:buNone/>
            </a:pPr>
            <a:r>
              <a:rPr lang="en-GB" sz="2800" dirty="0" smtClean="0"/>
              <a:t>Contact:</a:t>
            </a:r>
          </a:p>
          <a:p>
            <a:pPr marL="0" indent="0" algn="just">
              <a:buNone/>
            </a:pPr>
            <a:endParaRPr lang="en-GB" sz="2800" dirty="0"/>
          </a:p>
          <a:p>
            <a:pPr algn="just">
              <a:buFontTx/>
              <a:buChar char="-"/>
            </a:pPr>
            <a:r>
              <a:rPr lang="en-GB" sz="2800" dirty="0" smtClean="0"/>
              <a:t>Note in reading diary</a:t>
            </a:r>
          </a:p>
          <a:p>
            <a:pPr algn="just">
              <a:buFontTx/>
              <a:buChar char="-"/>
            </a:pPr>
            <a:r>
              <a:rPr lang="en-GB" sz="2800" dirty="0"/>
              <a:t> </a:t>
            </a:r>
            <a:r>
              <a:rPr lang="en-GB" sz="2800" dirty="0" smtClean="0"/>
              <a:t>Ask at the door</a:t>
            </a:r>
          </a:p>
          <a:p>
            <a:pPr algn="just">
              <a:buFontTx/>
              <a:buChar char="-"/>
            </a:pPr>
            <a:r>
              <a:rPr lang="en-GB" sz="2800" dirty="0" smtClean="0"/>
              <a:t>Email: </a:t>
            </a:r>
            <a:r>
              <a:rPr lang="en-GB" sz="2800" dirty="0" smtClean="0">
                <a:hlinkClick r:id="rId2"/>
              </a:rPr>
              <a:t>admin@st-augustines.nottingham.sch.uk</a:t>
            </a:r>
            <a:r>
              <a:rPr lang="en-GB" sz="2800" dirty="0" smtClean="0"/>
              <a:t> and put my name 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962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351626" cy="3256875"/>
          </a:xfrm>
        </p:spPr>
      </p:pic>
    </p:spTree>
    <p:extLst>
      <p:ext uri="{BB962C8B-B14F-4D97-AF65-F5344CB8AC3E}">
        <p14:creationId xmlns:p14="http://schemas.microsoft.com/office/powerpoint/2010/main" val="18983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Year 2 Team: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GB" sz="4800" dirty="0" smtClean="0"/>
          </a:p>
          <a:p>
            <a:pPr marL="118872" indent="0" algn="ctr">
              <a:buNone/>
            </a:pPr>
            <a:r>
              <a:rPr lang="en-GB" sz="3000" dirty="0" smtClean="0"/>
              <a:t>Mr Edge</a:t>
            </a:r>
          </a:p>
          <a:p>
            <a:pPr marL="118872" indent="0" algn="ctr">
              <a:buNone/>
            </a:pPr>
            <a:endParaRPr lang="en-GB" sz="3000" dirty="0" smtClean="0"/>
          </a:p>
          <a:p>
            <a:pPr marL="118872" indent="0" algn="ctr">
              <a:buNone/>
            </a:pPr>
            <a:r>
              <a:rPr lang="en-GB" sz="3000" dirty="0" smtClean="0"/>
              <a:t>Mrs </a:t>
            </a:r>
            <a:r>
              <a:rPr lang="en-GB" sz="3000" dirty="0" err="1" smtClean="0"/>
              <a:t>Lepczynska</a:t>
            </a:r>
            <a:r>
              <a:rPr lang="en-GB" sz="3000" dirty="0" smtClean="0"/>
              <a:t> (Monday and Tuesday)</a:t>
            </a:r>
          </a:p>
          <a:p>
            <a:pPr marL="118872" indent="0" algn="ctr">
              <a:buNone/>
            </a:pPr>
            <a:endParaRPr lang="en-GB" sz="3000" dirty="0"/>
          </a:p>
          <a:p>
            <a:pPr marL="118872" indent="0" algn="ctr">
              <a:buNone/>
            </a:pPr>
            <a:r>
              <a:rPr lang="en-GB" sz="3000" dirty="0" smtClean="0"/>
              <a:t>Mrs Powell (Wednesday to Friday)</a:t>
            </a:r>
          </a:p>
        </p:txBody>
      </p:sp>
    </p:spTree>
    <p:extLst>
      <p:ext uri="{BB962C8B-B14F-4D97-AF65-F5344CB8AC3E}">
        <p14:creationId xmlns:p14="http://schemas.microsoft.com/office/powerpoint/2010/main" val="20364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in Year 1/2: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Quality of work</a:t>
            </a:r>
          </a:p>
          <a:p>
            <a:r>
              <a:rPr lang="en-GB" sz="4400" dirty="0" smtClean="0"/>
              <a:t>Quality of character</a:t>
            </a:r>
          </a:p>
          <a:p>
            <a:r>
              <a:rPr lang="en-GB" sz="4400" dirty="0" smtClean="0"/>
              <a:t>Good learning habits</a:t>
            </a:r>
          </a:p>
          <a:p>
            <a:r>
              <a:rPr lang="en-GB" sz="4400" dirty="0" smtClean="0"/>
              <a:t>Motivation</a:t>
            </a:r>
          </a:p>
          <a:p>
            <a:pPr marL="118872" indent="0">
              <a:buNone/>
            </a:pP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24" y="3861048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Timetable: Busy, busy, busy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9576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990600"/>
          </a:xfrm>
        </p:spPr>
        <p:txBody>
          <a:bodyPr/>
          <a:lstStyle/>
          <a:p>
            <a:r>
              <a:rPr lang="en-GB" dirty="0" smtClean="0"/>
              <a:t>Curriculum Map Advent Term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9036496" cy="59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8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</a:t>
            </a:r>
            <a:r>
              <a:rPr lang="en-GB" dirty="0"/>
              <a:t>t</a:t>
            </a:r>
            <a:r>
              <a:rPr lang="en-GB" dirty="0" smtClean="0"/>
              <a:t>eacher lead activities: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00034" y="1857365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PPA: Monday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Coordinator Release - Friday</a:t>
            </a:r>
            <a:r>
              <a:rPr lang="en-GB" sz="2800" i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i="1" dirty="0" smtClean="0"/>
          </a:p>
          <a:p>
            <a:endParaRPr lang="en-GB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2" indent="-342900">
              <a:buSzPct val="85000"/>
            </a:pPr>
            <a:r>
              <a:rPr lang="en-GB" sz="2400" b="1" dirty="0"/>
              <a:t>PE </a:t>
            </a:r>
            <a:r>
              <a:rPr lang="en-GB" sz="2400" b="1" dirty="0" smtClean="0"/>
              <a:t>Kits</a:t>
            </a:r>
            <a:endParaRPr lang="en-GB" sz="2400" dirty="0" smtClean="0"/>
          </a:p>
          <a:p>
            <a:pPr marL="68580" indent="0">
              <a:buNone/>
            </a:pPr>
            <a:r>
              <a:rPr lang="en-GB" dirty="0" smtClean="0"/>
              <a:t>Please ensure that PE kits are in school at all times. Children need a white T-shirt, shorts, jogging bottoms and a sweatshirt for cooler weather. A carrier bag for muddy trainers is useful. We will send PE kits home at the end every week to be washed.</a:t>
            </a:r>
          </a:p>
          <a:p>
            <a:pPr marL="68580" indent="0">
              <a:buNone/>
            </a:pPr>
            <a:endParaRPr lang="en-GB" dirty="0" smtClean="0"/>
          </a:p>
          <a:p>
            <a:pPr marL="525780" indent="-457200"/>
            <a:r>
              <a:rPr lang="en-GB" b="1" dirty="0" smtClean="0"/>
              <a:t>Water Bottle ~ Daily</a:t>
            </a:r>
          </a:p>
          <a:p>
            <a:pPr marL="525780" indent="-457200"/>
            <a:r>
              <a:rPr lang="en-GB" b="1" dirty="0" smtClean="0"/>
              <a:t>Reading Diary ~ Daily</a:t>
            </a:r>
          </a:p>
          <a:p>
            <a:pPr marL="68580" indent="0">
              <a:buNone/>
            </a:pPr>
            <a:endParaRPr lang="en-GB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165164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Homework: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GB" sz="1600" i="1" dirty="0" smtClean="0"/>
              <a:t> </a:t>
            </a:r>
            <a:r>
              <a:rPr lang="en-GB" dirty="0" smtClean="0"/>
              <a:t>Weekly Spellings (Receive Monday – Test Friday) </a:t>
            </a:r>
          </a:p>
          <a:p>
            <a:pPr marL="0" indent="0">
              <a:lnSpc>
                <a:spcPct val="115000"/>
              </a:lnSpc>
              <a:buNone/>
            </a:pPr>
            <a:endParaRPr lang="en-GB" dirty="0"/>
          </a:p>
          <a:p>
            <a:pPr>
              <a:lnSpc>
                <a:spcPct val="115000"/>
              </a:lnSpc>
            </a:pPr>
            <a:r>
              <a:rPr lang="en-GB" dirty="0" smtClean="0"/>
              <a:t> Weekly maths </a:t>
            </a:r>
            <a:r>
              <a:rPr lang="en-GB" dirty="0"/>
              <a:t>Facts (Receive Monday – Test Friday</a:t>
            </a:r>
            <a:r>
              <a:rPr lang="en-GB" dirty="0" smtClean="0"/>
              <a:t>)</a:t>
            </a:r>
          </a:p>
          <a:p>
            <a:pPr>
              <a:lnSpc>
                <a:spcPct val="115000"/>
              </a:lnSpc>
            </a:pPr>
            <a:endParaRPr lang="en-GB" dirty="0" smtClean="0"/>
          </a:p>
          <a:p>
            <a:pPr>
              <a:lnSpc>
                <a:spcPct val="115000"/>
              </a:lnSpc>
            </a:pPr>
            <a:r>
              <a:rPr lang="en-GB" dirty="0" smtClean="0"/>
              <a:t> Reading – Three times a week</a:t>
            </a:r>
          </a:p>
          <a:p>
            <a:pPr>
              <a:lnSpc>
                <a:spcPct val="115000"/>
              </a:lnSpc>
            </a:pPr>
            <a:endParaRPr lang="en-GB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GB" dirty="0" smtClean="0">
                <a:ea typeface="Calibri"/>
                <a:cs typeface="Times New Roman"/>
              </a:rPr>
              <a:t>Friday Homework – Related to one subject for you to see how your child is progressing. If your child cannot complete their homework on their own. Send a note and don’t worry. They might need </a:t>
            </a:r>
            <a:r>
              <a:rPr lang="en-GB" dirty="0" err="1" smtClean="0">
                <a:ea typeface="Calibri"/>
                <a:cs typeface="Times New Roman"/>
              </a:rPr>
              <a:t>reteaching</a:t>
            </a:r>
            <a:r>
              <a:rPr lang="en-GB" dirty="0" smtClean="0">
                <a:ea typeface="Calibri"/>
                <a:cs typeface="Times New Roman"/>
              </a:rPr>
              <a:t>.</a:t>
            </a:r>
            <a:endParaRPr lang="en-GB" dirty="0">
              <a:ea typeface="Calibri"/>
              <a:cs typeface="Times New Roman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New Reading books</a:t>
            </a:r>
          </a:p>
          <a:p>
            <a:r>
              <a:rPr lang="en-GB" sz="2800" dirty="0" smtClean="0"/>
              <a:t>Each book will be kept for a minimum of 1 week.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Repeated practice to develop fluency.</a:t>
            </a:r>
          </a:p>
          <a:p>
            <a:endParaRPr lang="en-GB" sz="2800" dirty="0"/>
          </a:p>
          <a:p>
            <a:r>
              <a:rPr lang="en-GB" sz="2800" dirty="0" smtClean="0"/>
              <a:t>Words and sounds inside the front cover to practice reading (and spelling).</a:t>
            </a:r>
          </a:p>
          <a:p>
            <a:endParaRPr lang="en-GB" sz="2800" dirty="0"/>
          </a:p>
          <a:p>
            <a:r>
              <a:rPr lang="en-GB" sz="2800" dirty="0" smtClean="0"/>
              <a:t>Develop fluency so they can read with intonation.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591</TotalTime>
  <Words>334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Clarity</vt:lpstr>
      <vt:lpstr>Meet the Teacher</vt:lpstr>
      <vt:lpstr>Our Year 2 Team:</vt:lpstr>
      <vt:lpstr>Expectations in Year 1/2:</vt:lpstr>
      <vt:lpstr>Timetable: Busy, busy, busy </vt:lpstr>
      <vt:lpstr>Curriculum Map Advent Term</vt:lpstr>
      <vt:lpstr>Other teacher lead activities:</vt:lpstr>
      <vt:lpstr>Equipment:</vt:lpstr>
      <vt:lpstr>Weekly Homework:</vt:lpstr>
      <vt:lpstr>Reading:</vt:lpstr>
      <vt:lpstr>Reading:</vt:lpstr>
      <vt:lpstr>New School Reading Diary</vt:lpstr>
      <vt:lpstr>Contact with Class Teachers: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DGH</dc:creator>
  <cp:lastModifiedBy>Neil Edge</cp:lastModifiedBy>
  <cp:revision>104</cp:revision>
  <dcterms:created xsi:type="dcterms:W3CDTF">2012-09-05T19:08:48Z</dcterms:created>
  <dcterms:modified xsi:type="dcterms:W3CDTF">2022-09-09T14:09:02Z</dcterms:modified>
</cp:coreProperties>
</file>