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2" r:id="rId5"/>
    <p:sldId id="263" r:id="rId6"/>
    <p:sldId id="258" r:id="rId7"/>
    <p:sldId id="259" r:id="rId8"/>
    <p:sldId id="268" r:id="rId9"/>
    <p:sldId id="265" r:id="rId10"/>
    <p:sldId id="276" r:id="rId11"/>
    <p:sldId id="277" r:id="rId12"/>
    <p:sldId id="270" r:id="rId13"/>
    <p:sldId id="275" r:id="rId14"/>
    <p:sldId id="271" r:id="rId15"/>
    <p:sldId id="26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930" y="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5DM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HandmadeGrayBear-small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sz="7200" dirty="0" smtClean="0">
                <a:latin typeface="CHICKEN Pie" panose="02000600000000000000" pitchFamily="2" charset="0"/>
              </a:rPr>
              <a:t>Meet </a:t>
            </a:r>
            <a:r>
              <a:rPr lang="en-GB" sz="7200" dirty="0" smtClean="0">
                <a:effectLst>
                  <a:reflection blurRad="12700" endPos="0" dir="5400000" sy="-100000" algn="bl" rotWithShape="0"/>
                </a:effectLst>
                <a:latin typeface="CHICKEN Pie" panose="02000600000000000000" pitchFamily="2" charset="0"/>
              </a:rPr>
              <a:t>the</a:t>
            </a:r>
            <a:r>
              <a:rPr lang="en-GB" sz="7200" dirty="0" smtClean="0">
                <a:latin typeface="CHICKEN Pie" panose="02000600000000000000" pitchFamily="2" charset="0"/>
              </a:rPr>
              <a:t> Teacher</a:t>
            </a:r>
            <a:endParaRPr lang="en-GB" sz="7200" dirty="0">
              <a:latin typeface="CHICKEN Pie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CHICKEN Pie" panose="02000600000000000000" pitchFamily="2" charset="0"/>
              </a:rPr>
              <a:t>SEPTEMBER 2022</a:t>
            </a:r>
          </a:p>
          <a:p>
            <a:r>
              <a:rPr lang="en-GB" sz="4400" dirty="0" smtClean="0">
                <a:latin typeface="CHICKEN Pie" panose="02000600000000000000" pitchFamily="2" charset="0"/>
              </a:rPr>
              <a:t>Year 6</a:t>
            </a:r>
            <a:endParaRPr lang="en-GB" sz="4400" dirty="0">
              <a:latin typeface="CHICKEN Pie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HICKEN Pie" panose="02000600000000000000" pitchFamily="2" charset="0"/>
              </a:rPr>
              <a:t>SATs</a:t>
            </a:r>
            <a:endParaRPr lang="en-GB" sz="5400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Twinkl" pitchFamily="2" charset="0"/>
              </a:rPr>
              <a:t>Weekly homework will support SATs preparation</a:t>
            </a:r>
          </a:p>
          <a:p>
            <a:r>
              <a:rPr lang="en-GB" sz="2800" dirty="0" smtClean="0">
                <a:latin typeface="Twinkl" pitchFamily="2" charset="0"/>
              </a:rPr>
              <a:t>Fast paced quality first teaching</a:t>
            </a:r>
          </a:p>
          <a:p>
            <a:r>
              <a:rPr lang="en-GB" sz="2800" dirty="0" smtClean="0">
                <a:latin typeface="Twinkl" pitchFamily="2" charset="0"/>
              </a:rPr>
              <a:t>Intervention with Mrs </a:t>
            </a:r>
            <a:r>
              <a:rPr lang="en-GB" sz="2800" dirty="0" err="1" smtClean="0">
                <a:latin typeface="Twinkl" pitchFamily="2" charset="0"/>
              </a:rPr>
              <a:t>Feliszek</a:t>
            </a:r>
            <a:r>
              <a:rPr lang="en-GB" sz="2800" dirty="0" smtClean="0">
                <a:latin typeface="Twinkl" pitchFamily="2" charset="0"/>
              </a:rPr>
              <a:t> </a:t>
            </a:r>
          </a:p>
          <a:p>
            <a:r>
              <a:rPr lang="en-GB" sz="2800" dirty="0" smtClean="0">
                <a:latin typeface="Twinkl" pitchFamily="2" charset="0"/>
              </a:rPr>
              <a:t>Booster Group after school with Miss Jones and Mr Napthine starting after October half term. </a:t>
            </a:r>
          </a:p>
          <a:p>
            <a:r>
              <a:rPr lang="en-GB" sz="2800" dirty="0" smtClean="0">
                <a:latin typeface="Twinkl" pitchFamily="2" charset="0"/>
              </a:rPr>
              <a:t>Weekly arithmetic</a:t>
            </a:r>
            <a:br>
              <a:rPr lang="en-GB" sz="2800" dirty="0" smtClean="0">
                <a:latin typeface="Twinkl" pitchFamily="2" charset="0"/>
              </a:rPr>
            </a:br>
            <a:r>
              <a:rPr lang="en-GB" sz="2800" dirty="0" smtClean="0">
                <a:latin typeface="Twinkl" pitchFamily="2" charset="0"/>
              </a:rPr>
              <a:t>tests </a:t>
            </a:r>
          </a:p>
          <a:p>
            <a:endParaRPr lang="en-GB" sz="2800" dirty="0">
              <a:latin typeface="Twink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074713"/>
            <a:ext cx="4896544" cy="25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HICKEN Pie" panose="02000600000000000000" pitchFamily="2" charset="0"/>
              </a:rPr>
              <a:t>CRICH TRIP</a:t>
            </a:r>
            <a:endParaRPr lang="en-GB" sz="5400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Twinkl" pitchFamily="2" charset="0"/>
              </a:rPr>
              <a:t>21</a:t>
            </a:r>
            <a:r>
              <a:rPr lang="en-GB" sz="3600" baseline="30000" dirty="0" smtClean="0">
                <a:latin typeface="Twinkl" pitchFamily="2" charset="0"/>
              </a:rPr>
              <a:t>st</a:t>
            </a:r>
            <a:r>
              <a:rPr lang="en-GB" sz="3600" dirty="0" smtClean="0">
                <a:latin typeface="Twinkl" pitchFamily="2" charset="0"/>
              </a:rPr>
              <a:t> – 23</a:t>
            </a:r>
            <a:r>
              <a:rPr lang="en-GB" sz="3600" baseline="30000" dirty="0" smtClean="0">
                <a:latin typeface="Twinkl" pitchFamily="2" charset="0"/>
              </a:rPr>
              <a:t>rd</a:t>
            </a:r>
            <a:r>
              <a:rPr lang="en-GB" sz="3600" dirty="0" smtClean="0">
                <a:latin typeface="Twinkl" pitchFamily="2" charset="0"/>
              </a:rPr>
              <a:t> November 2022</a:t>
            </a:r>
          </a:p>
          <a:p>
            <a:r>
              <a:rPr lang="en-GB" sz="2800" dirty="0" smtClean="0">
                <a:latin typeface="Twinkl" pitchFamily="2" charset="0"/>
              </a:rPr>
              <a:t>Parents Meeting </a:t>
            </a:r>
            <a:br>
              <a:rPr lang="en-GB" sz="2800" dirty="0" smtClean="0">
                <a:latin typeface="Twinkl" pitchFamily="2" charset="0"/>
              </a:rPr>
            </a:br>
            <a:r>
              <a:rPr lang="en-GB" sz="2800" dirty="0" smtClean="0">
                <a:latin typeface="Twinkl" pitchFamily="2" charset="0"/>
              </a:rPr>
              <a:t>– 12</a:t>
            </a:r>
            <a:r>
              <a:rPr lang="en-GB" sz="2800" baseline="30000" dirty="0" smtClean="0">
                <a:latin typeface="Twinkl" pitchFamily="2" charset="0"/>
              </a:rPr>
              <a:t>th</a:t>
            </a:r>
            <a:r>
              <a:rPr lang="en-GB" sz="2800" dirty="0" smtClean="0">
                <a:latin typeface="Twinkl" pitchFamily="2" charset="0"/>
              </a:rPr>
              <a:t> September 3:45pm </a:t>
            </a:r>
            <a:br>
              <a:rPr lang="en-GB" sz="2800" dirty="0" smtClean="0">
                <a:latin typeface="Twinkl" pitchFamily="2" charset="0"/>
              </a:rPr>
            </a:br>
            <a:r>
              <a:rPr lang="en-GB" sz="2800" dirty="0" smtClean="0">
                <a:latin typeface="Twinkl" pitchFamily="2" charset="0"/>
              </a:rPr>
              <a:t>– Miss Jones’ Classroom </a:t>
            </a:r>
            <a:br>
              <a:rPr lang="en-GB" sz="2800" dirty="0" smtClean="0">
                <a:latin typeface="Twinkl" pitchFamily="2" charset="0"/>
              </a:rPr>
            </a:br>
            <a:r>
              <a:rPr lang="en-GB" sz="2800" dirty="0" smtClean="0">
                <a:latin typeface="Twinkl" pitchFamily="2" charset="0"/>
              </a:rPr>
              <a:t>- More information</a:t>
            </a:r>
          </a:p>
          <a:p>
            <a:endParaRPr lang="en-GB" sz="2800" dirty="0">
              <a:latin typeface="Twinkl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48879"/>
            <a:ext cx="3888432" cy="4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HICKEN Pie" panose="02000600000000000000" pitchFamily="2" charset="0"/>
              </a:rPr>
              <a:t>Contact with Class </a:t>
            </a:r>
            <a:r>
              <a:rPr lang="en-GB" dirty="0" smtClean="0">
                <a:latin typeface="CHICKEN Pie" panose="02000600000000000000" pitchFamily="2" charset="0"/>
              </a:rPr>
              <a:t>Teacher:</a:t>
            </a:r>
            <a:endParaRPr lang="en-GB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Twinkl" pitchFamily="2" charset="0"/>
              </a:rPr>
              <a:t>Email address: </a:t>
            </a:r>
            <a:br>
              <a:rPr lang="en-GB" sz="2800" dirty="0" smtClean="0">
                <a:latin typeface="Twinkl" pitchFamily="2" charset="0"/>
              </a:rPr>
            </a:br>
            <a:endParaRPr lang="en-GB" sz="2800" dirty="0" smtClean="0">
              <a:latin typeface="Twinkl" pitchFamily="2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winkl" pitchFamily="2" charset="0"/>
              </a:rPr>
              <a:t>l</a:t>
            </a:r>
            <a:r>
              <a:rPr lang="en-GB" sz="3200" dirty="0" smtClean="0">
                <a:latin typeface="Twinkl" pitchFamily="2" charset="0"/>
              </a:rPr>
              <a:t>ydia.jones@st-augustines.nottingham.sch.uk</a:t>
            </a:r>
            <a:endParaRPr lang="en-GB" sz="32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HICKEN Pie" panose="02000600000000000000" pitchFamily="2" charset="0"/>
              </a:rPr>
              <a:t>Curriculum Map Advent Term</a:t>
            </a:r>
            <a:endParaRPr lang="en-GB" dirty="0">
              <a:latin typeface="CHICKEN Pie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970" y="1343977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Maths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Place Value</a:t>
            </a:r>
          </a:p>
          <a:p>
            <a:r>
              <a:rPr lang="en-GB" sz="2400" dirty="0" smtClean="0">
                <a:latin typeface="Twinkl" pitchFamily="2" charset="0"/>
              </a:rPr>
              <a:t>Four Operations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6638" y="142679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English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Secrets of a Sun King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352" y="1411357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RE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Ourselves 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Judaism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Life Choices 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Hope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9716" y="2819119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SCIENCE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Life Cycles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72" y="277566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History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Ancient Egypt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970" y="3784467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PE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Swimming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84" y="4846822"/>
            <a:ext cx="267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MUSIC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Happy – </a:t>
            </a:r>
            <a:br>
              <a:rPr lang="en-GB" sz="2400" dirty="0" smtClean="0">
                <a:latin typeface="Twinkl" pitchFamily="2" charset="0"/>
              </a:rPr>
            </a:br>
            <a:r>
              <a:rPr lang="en-GB" sz="2400" dirty="0" smtClean="0">
                <a:latin typeface="Twinkl" pitchFamily="2" charset="0"/>
              </a:rPr>
              <a:t>Pharrell Williams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3692" y="4003725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FRENCH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Classroom Objects 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Writing sentences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712" y="549307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HICKEN Pie" panose="02000600000000000000" pitchFamily="2" charset="0"/>
              </a:rPr>
              <a:t>DT</a:t>
            </a:r>
          </a:p>
          <a:p>
            <a:r>
              <a:rPr lang="en-GB" sz="2400" dirty="0" smtClean="0">
                <a:latin typeface="Twinkl" pitchFamily="2" charset="0"/>
              </a:rPr>
              <a:t>Building bridges</a:t>
            </a:r>
            <a:endParaRPr lang="en-GB" sz="2400" dirty="0">
              <a:latin typeface="Twinkl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636744"/>
            <a:ext cx="3044640" cy="28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latin typeface="CHICKEN Pie" panose="02000600000000000000" pitchFamily="2" charset="0"/>
              </a:rPr>
              <a:t>Twitter</a:t>
            </a:r>
            <a:endParaRPr lang="en-GB" sz="6600" dirty="0">
              <a:latin typeface="CHICKEN Pie" panose="020006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Twinkl" pitchFamily="2" charset="0"/>
              </a:rPr>
              <a:t>Remember to follow our Twitter page to keep you up to date with our class activities. </a:t>
            </a: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endParaRPr lang="en-GB" sz="2400" dirty="0" smtClean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winkl" pitchFamily="2" charset="0"/>
              </a:rPr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  <a:p>
            <a:pPr marL="0" lvl="0" indent="0" fontAlgn="base">
              <a:buNone/>
            </a:pPr>
            <a:endParaRPr lang="en-GB" b="1" dirty="0" smtClean="0">
              <a:latin typeface="Twinkl" pitchFamily="2" charset="0"/>
            </a:endParaRPr>
          </a:p>
          <a:p>
            <a:pPr marL="0" lvl="0" indent="0" fontAlgn="base">
              <a:buNone/>
            </a:pPr>
            <a:endParaRPr lang="en-GB" b="1" dirty="0">
              <a:latin typeface="Twinkl" pitchFamily="2" charset="0"/>
            </a:endParaRPr>
          </a:p>
          <a:p>
            <a:pPr marL="0" lvl="0" indent="0" fontAlgn="base">
              <a:buNone/>
            </a:pPr>
            <a:endParaRPr lang="en-GB" b="1" dirty="0" smtClean="0">
              <a:latin typeface="Twinkl" pitchFamily="2" charset="0"/>
            </a:endParaRPr>
          </a:p>
          <a:p>
            <a:pPr marL="0" lvl="0" indent="0" fontAlgn="base">
              <a:buNone/>
            </a:pPr>
            <a:r>
              <a:rPr lang="en-GB" i="1" dirty="0" smtClean="0">
                <a:latin typeface="Twinkl" pitchFamily="2" charset="0"/>
              </a:rPr>
              <a:t>Please be reassured that all Tweets will be inline with the school Twitter policy and GDPR requirements.</a:t>
            </a:r>
            <a:endParaRPr lang="en-GB" i="1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latin typeface="CHICKEN Pie" panose="02000600000000000000" pitchFamily="2" charset="0"/>
              </a:rPr>
              <a:t>Questions?</a:t>
            </a:r>
            <a:endParaRPr lang="en-GB" sz="7200" dirty="0">
              <a:latin typeface="CHICKEN Pie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CHICKEN Pie" panose="02000600000000000000" pitchFamily="2" charset="0"/>
              </a:rPr>
              <a:t>Our Year </a:t>
            </a:r>
            <a:r>
              <a:rPr lang="en-GB" sz="4800" dirty="0" smtClean="0">
                <a:latin typeface="CHICKEN Pie" panose="02000600000000000000" pitchFamily="2" charset="0"/>
              </a:rPr>
              <a:t>6 </a:t>
            </a:r>
            <a:r>
              <a:rPr lang="en-GB" sz="4800" dirty="0" smtClean="0">
                <a:latin typeface="CHICKEN Pie" panose="02000600000000000000" pitchFamily="2" charset="0"/>
              </a:rPr>
              <a:t>Team:</a:t>
            </a:r>
            <a:endParaRPr lang="en-GB" sz="4800" dirty="0">
              <a:latin typeface="CHICKEN Pie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1656184" cy="205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573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winkl" pitchFamily="2" charset="0"/>
              </a:rPr>
              <a:t>Miss Jones</a:t>
            </a:r>
            <a:endParaRPr lang="en-GB" sz="2400" dirty="0"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12776"/>
            <a:ext cx="1604362" cy="2056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1430" y="3573016"/>
            <a:ext cx="194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winkl" pitchFamily="2" charset="0"/>
              </a:rPr>
              <a:t>Mrs </a:t>
            </a:r>
            <a:r>
              <a:rPr lang="en-GB" sz="2400" dirty="0" err="1" smtClean="0">
                <a:latin typeface="Twinkl" pitchFamily="2" charset="0"/>
              </a:rPr>
              <a:t>Feliszek</a:t>
            </a:r>
            <a:endParaRPr lang="en-GB" sz="24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48" y="4077072"/>
            <a:ext cx="2780928" cy="2780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CHICKEN Pie" panose="02000600000000000000" pitchFamily="2" charset="0"/>
              </a:rPr>
              <a:t>Expectations in Year </a:t>
            </a:r>
            <a:r>
              <a:rPr lang="en-GB" sz="4800" dirty="0" smtClean="0">
                <a:latin typeface="CHICKEN Pie" panose="02000600000000000000" pitchFamily="2" charset="0"/>
              </a:rPr>
              <a:t>6:</a:t>
            </a:r>
            <a:endParaRPr lang="en-GB" sz="4800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CHICKEN Pie" panose="02000600000000000000" pitchFamily="2" charset="0"/>
              </a:rPr>
              <a:t>Quality of work</a:t>
            </a:r>
          </a:p>
          <a:p>
            <a:r>
              <a:rPr lang="en-GB" sz="5400" dirty="0" smtClean="0">
                <a:latin typeface="CHICKEN Pie" panose="02000600000000000000" pitchFamily="2" charset="0"/>
              </a:rPr>
              <a:t>Quality of character</a:t>
            </a:r>
          </a:p>
          <a:p>
            <a:r>
              <a:rPr lang="en-GB" sz="5400" dirty="0" smtClean="0">
                <a:latin typeface="CHICKEN Pie" panose="02000600000000000000" pitchFamily="2" charset="0"/>
              </a:rPr>
              <a:t>Good learning habits</a:t>
            </a:r>
          </a:p>
          <a:p>
            <a:r>
              <a:rPr lang="en-GB" sz="5400" dirty="0" smtClean="0">
                <a:latin typeface="CHICKEN Pie" panose="02000600000000000000" pitchFamily="2" charset="0"/>
              </a:rPr>
              <a:t>Motivation</a:t>
            </a:r>
          </a:p>
          <a:p>
            <a:pPr marL="118872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CHICKEN Pie" panose="02000600000000000000" pitchFamily="2" charset="0"/>
              </a:rPr>
              <a:t>Timetable: Busy, busy, busy </a:t>
            </a:r>
            <a:r>
              <a:rPr lang="en-GB" sz="4400" dirty="0" smtClean="0">
                <a:latin typeface="CHICKEN Pie" panose="02000600000000000000" pitchFamily="2" charset="0"/>
                <a:sym typeface="Wingdings" panose="05000000000000000000" pitchFamily="2" charset="2"/>
              </a:rPr>
              <a:t></a:t>
            </a:r>
            <a:endParaRPr lang="en-GB" sz="4400" dirty="0">
              <a:latin typeface="CHICKEN Pie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89" y="1521688"/>
            <a:ext cx="83660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HICKEN Pie" panose="02000600000000000000" pitchFamily="2" charset="0"/>
              </a:rPr>
              <a:t>Other </a:t>
            </a:r>
            <a:r>
              <a:rPr lang="en-GB" dirty="0">
                <a:latin typeface="CHICKEN Pie" panose="02000600000000000000" pitchFamily="2" charset="0"/>
              </a:rPr>
              <a:t>t</a:t>
            </a:r>
            <a:r>
              <a:rPr lang="en-GB" dirty="0" smtClean="0">
                <a:latin typeface="CHICKEN Pie" panose="02000600000000000000" pitchFamily="2" charset="0"/>
              </a:rPr>
              <a:t>eacher lead activities:</a:t>
            </a:r>
            <a:endParaRPr lang="en-GB" dirty="0">
              <a:latin typeface="CHICKEN Pie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857365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HICKEN Pie" panose="02000600000000000000" pitchFamily="2" charset="0"/>
              </a:rPr>
              <a:t>PPA: Planning, Preparation and Assessment</a:t>
            </a:r>
          </a:p>
          <a:p>
            <a:endParaRPr lang="en-GB" sz="3600" dirty="0" smtClean="0">
              <a:latin typeface="CHICKEN Pie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u="sng" dirty="0" smtClean="0">
                <a:latin typeface="CHICKEN Pie" panose="02000600000000000000" pitchFamily="2" charset="0"/>
              </a:rPr>
              <a:t>THURSDAYS</a:t>
            </a:r>
            <a:r>
              <a:rPr lang="en-GB" sz="3600" dirty="0" smtClean="0">
                <a:latin typeface="CHICKEN Pie" panose="02000600000000000000" pitchFamily="2" charset="0"/>
              </a:rPr>
              <a:t/>
            </a:r>
            <a:br>
              <a:rPr lang="en-GB" sz="3600" dirty="0" smtClean="0">
                <a:latin typeface="CHICKEN Pie" panose="02000600000000000000" pitchFamily="2" charset="0"/>
              </a:rPr>
            </a:br>
            <a:r>
              <a:rPr lang="en-GB" sz="3600" dirty="0" smtClean="0">
                <a:latin typeface="CHICKEN Pie" panose="02000600000000000000" pitchFamily="2" charset="0"/>
              </a:rPr>
              <a:t>PSHE &amp; Computing – Mrs </a:t>
            </a:r>
            <a:r>
              <a:rPr lang="en-GB" sz="3600" dirty="0" err="1" smtClean="0">
                <a:latin typeface="CHICKEN Pie" panose="02000600000000000000" pitchFamily="2" charset="0"/>
              </a:rPr>
              <a:t>Feliszek</a:t>
            </a:r>
            <a:endParaRPr lang="en-GB" sz="3600" dirty="0">
              <a:latin typeface="CHICKEN Pie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CHICKEN Pie" panose="02000600000000000000" pitchFamily="2" charset="0"/>
              </a:rPr>
              <a:t>Equipment:</a:t>
            </a:r>
            <a:endParaRPr lang="en-GB" sz="5400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2" indent="0">
              <a:buSzPct val="85000"/>
              <a:buNone/>
            </a:pPr>
            <a:r>
              <a:rPr lang="en-GB" sz="3600" b="1" u="sng" dirty="0">
                <a:latin typeface="CHICKEN Pie" panose="02000600000000000000" pitchFamily="2" charset="0"/>
              </a:rPr>
              <a:t>PE </a:t>
            </a:r>
            <a:r>
              <a:rPr lang="en-GB" sz="3600" b="1" u="sng" dirty="0" smtClean="0">
                <a:latin typeface="CHICKEN Pie" panose="02000600000000000000" pitchFamily="2" charset="0"/>
              </a:rPr>
              <a:t>Kits</a:t>
            </a:r>
            <a:endParaRPr lang="en-GB" sz="3600" u="sng" dirty="0" smtClean="0">
              <a:latin typeface="CHICKEN Pie" panose="02000600000000000000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Twinkl" pitchFamily="2" charset="0"/>
              </a:rPr>
              <a:t>Please ensure that PE kits are in school at all times. Children need a white T-shirt, shorts, jogging bottoms and a sweatshirt for cooler weather. </a:t>
            </a:r>
            <a:r>
              <a:rPr lang="en-GB" dirty="0" smtClean="0">
                <a:latin typeface="Twinkl" pitchFamily="2" charset="0"/>
              </a:rPr>
              <a:t>We </a:t>
            </a:r>
            <a:r>
              <a:rPr lang="en-GB" dirty="0" smtClean="0">
                <a:latin typeface="Twinkl" pitchFamily="2" charset="0"/>
              </a:rPr>
              <a:t>will send PE kits home at the end every week to be washed.</a:t>
            </a:r>
          </a:p>
          <a:p>
            <a:pPr marL="68580" indent="0">
              <a:buNone/>
            </a:pPr>
            <a:endParaRPr lang="en-GB" dirty="0" smtClean="0"/>
          </a:p>
          <a:p>
            <a:pPr marL="525780" indent="-457200"/>
            <a:r>
              <a:rPr lang="en-GB" sz="3200" b="1" dirty="0" smtClean="0">
                <a:latin typeface="Twinkl" pitchFamily="2" charset="0"/>
              </a:rPr>
              <a:t>Water Bottle </a:t>
            </a:r>
            <a:r>
              <a:rPr lang="en-GB" sz="3200" b="1" dirty="0" smtClean="0">
                <a:latin typeface="Twinkl" pitchFamily="2" charset="0"/>
              </a:rPr>
              <a:t>- </a:t>
            </a:r>
            <a:r>
              <a:rPr lang="en-GB" sz="3200" b="1" dirty="0" smtClean="0">
                <a:latin typeface="Twinkl" pitchFamily="2" charset="0"/>
              </a:rPr>
              <a:t>Daily</a:t>
            </a:r>
          </a:p>
          <a:p>
            <a:pPr marL="525780" indent="-457200"/>
            <a:r>
              <a:rPr lang="en-GB" sz="3200" b="1" dirty="0" smtClean="0">
                <a:latin typeface="Twinkl" pitchFamily="2" charset="0"/>
              </a:rPr>
              <a:t>Reading Diary </a:t>
            </a:r>
            <a:r>
              <a:rPr lang="en-GB" sz="3200" b="1" dirty="0" smtClean="0">
                <a:latin typeface="Twinkl" pitchFamily="2" charset="0"/>
              </a:rPr>
              <a:t>- </a:t>
            </a:r>
            <a:r>
              <a:rPr lang="en-GB" sz="3200" b="1" dirty="0" smtClean="0">
                <a:latin typeface="Twinkl" pitchFamily="2" charset="0"/>
              </a:rPr>
              <a:t>Daily</a:t>
            </a:r>
          </a:p>
          <a:p>
            <a:pPr marL="525780" indent="-457200"/>
            <a:r>
              <a:rPr lang="en-GB" sz="3200" b="1" dirty="0" smtClean="0">
                <a:latin typeface="Twinkl" pitchFamily="2" charset="0"/>
              </a:rPr>
              <a:t>KS2 Snacks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HICKEN Pie" panose="02000600000000000000" pitchFamily="2" charset="0"/>
              </a:rPr>
              <a:t>Weekly Homework:</a:t>
            </a:r>
            <a:endParaRPr lang="en-GB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err="1" smtClean="0">
                <a:latin typeface="Twinkl" pitchFamily="2" charset="0"/>
              </a:rPr>
              <a:t>TTRockstars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~ 10 minutes daily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>
                <a:latin typeface="Twinkl" pitchFamily="2" charset="0"/>
              </a:rPr>
              <a:t>Daily reading up to 15 </a:t>
            </a:r>
            <a:r>
              <a:rPr lang="en-GB" dirty="0" smtClean="0">
                <a:latin typeface="Twinkl" pitchFamily="2" charset="0"/>
              </a:rPr>
              <a:t>minutes ~ 4 times per week, signed by an adult/older sibling</a:t>
            </a:r>
            <a:endParaRPr lang="en-GB" dirty="0">
              <a:latin typeface="Twinkl" pitchFamily="2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>
                <a:latin typeface="Twinkl" pitchFamily="2" charset="0"/>
              </a:rPr>
              <a:t>Weekly spellings to </a:t>
            </a:r>
            <a:r>
              <a:rPr lang="en-GB" dirty="0" smtClean="0">
                <a:latin typeface="Twinkl" pitchFamily="2" charset="0"/>
              </a:rPr>
              <a:t>learn ~ Tested on a </a:t>
            </a:r>
            <a:r>
              <a:rPr lang="en-GB" dirty="0" smtClean="0">
                <a:latin typeface="Twinkl" pitchFamily="2" charset="0"/>
              </a:rPr>
              <a:t>Friday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latin typeface="Twinkl" pitchFamily="2" charset="0"/>
                <a:ea typeface="Calibri"/>
                <a:cs typeface="Times New Roman"/>
              </a:rPr>
              <a:t>Maths &amp; English homework </a:t>
            </a:r>
            <a:br>
              <a:rPr lang="en-GB" dirty="0" smtClean="0">
                <a:latin typeface="Twinkl" pitchFamily="2" charset="0"/>
                <a:ea typeface="Calibri"/>
                <a:cs typeface="Times New Roman"/>
              </a:rPr>
            </a:br>
            <a:r>
              <a:rPr lang="en-GB" dirty="0" smtClean="0">
                <a:latin typeface="Twinkl" pitchFamily="2" charset="0"/>
                <a:ea typeface="Calibri"/>
                <a:cs typeface="Times New Roman"/>
              </a:rPr>
              <a:t>weekly</a:t>
            </a:r>
            <a:endParaRPr lang="en-GB" dirty="0">
              <a:latin typeface="Twinkl" pitchFamily="2" charset="0"/>
              <a:ea typeface="Calibri"/>
              <a:cs typeface="Times New Roman"/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latin typeface="CHICKEN Pie" panose="02000600000000000000" pitchFamily="2" charset="0"/>
              </a:rPr>
              <a:t>Reading:</a:t>
            </a:r>
            <a:endParaRPr lang="en-GB" sz="6000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latin typeface="Twinkl" pitchFamily="2" charset="0"/>
              </a:rPr>
              <a:t>Regular reading for pleasure is key – independent and to an adult if possible!</a:t>
            </a:r>
          </a:p>
          <a:p>
            <a:pPr marL="0" indent="0">
              <a:buNone/>
            </a:pPr>
            <a:endParaRPr lang="en-GB" sz="2800" dirty="0">
              <a:latin typeface="Twinkl" pitchFamily="2" charset="0"/>
            </a:endParaRPr>
          </a:p>
          <a:p>
            <a:r>
              <a:rPr lang="en-GB" sz="2800" dirty="0" smtClean="0">
                <a:latin typeface="Twinkl" pitchFamily="2" charset="0"/>
              </a:rPr>
              <a:t>Read whatever captures them</a:t>
            </a:r>
          </a:p>
          <a:p>
            <a:r>
              <a:rPr lang="en-GB" sz="2800" dirty="0" smtClean="0">
                <a:latin typeface="Twinkl" pitchFamily="2" charset="0"/>
              </a:rPr>
              <a:t>Read a mix of fiction/non-fiction if possible</a:t>
            </a:r>
          </a:p>
          <a:p>
            <a:r>
              <a:rPr lang="en-GB" sz="2800" dirty="0" smtClean="0">
                <a:latin typeface="Twinkl" pitchFamily="2" charset="0"/>
              </a:rPr>
              <a:t>Read to them too</a:t>
            </a:r>
          </a:p>
          <a:p>
            <a:r>
              <a:rPr lang="en-GB" sz="2800" dirty="0" smtClean="0">
                <a:latin typeface="Twinkl" pitchFamily="2" charset="0"/>
              </a:rPr>
              <a:t>Record in planner</a:t>
            </a:r>
          </a:p>
          <a:p>
            <a:endParaRPr lang="en-GB" sz="2800" b="1" dirty="0" smtClean="0">
              <a:latin typeface="Twinkl" pitchFamily="2" charset="0"/>
            </a:endParaRPr>
          </a:p>
          <a:p>
            <a:r>
              <a:rPr lang="en-GB" sz="2800" b="1" dirty="0" smtClean="0">
                <a:latin typeface="Twinkl" pitchFamily="2" charset="0"/>
              </a:rPr>
              <a:t>WHOLE CLASS READING </a:t>
            </a:r>
            <a:r>
              <a:rPr lang="en-GB" sz="2800" dirty="0" smtClean="0">
                <a:latin typeface="Twinkl" pitchFamily="2" charset="0"/>
              </a:rPr>
              <a:t>based on class novel and reading comprehension work</a:t>
            </a:r>
            <a:endParaRPr lang="en-GB" sz="2800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HICKEN Pie" panose="02000600000000000000" pitchFamily="2" charset="0"/>
              </a:rPr>
              <a:t>New School Planners</a:t>
            </a:r>
            <a:endParaRPr lang="en-GB" sz="5400" dirty="0">
              <a:latin typeface="CHICKEN Pi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Twinkl" pitchFamily="2" charset="0"/>
              </a:rPr>
              <a:t>Messages to school</a:t>
            </a:r>
          </a:p>
          <a:p>
            <a:r>
              <a:rPr lang="en-GB" sz="2800" dirty="0" smtClean="0">
                <a:latin typeface="Twinkl" pitchFamily="2" charset="0"/>
              </a:rPr>
              <a:t>Messages from school</a:t>
            </a:r>
          </a:p>
          <a:p>
            <a:r>
              <a:rPr lang="en-GB" sz="2800" dirty="0" smtClean="0">
                <a:latin typeface="Twinkl" pitchFamily="2" charset="0"/>
              </a:rPr>
              <a:t>Reminders of school events</a:t>
            </a:r>
          </a:p>
          <a:p>
            <a:r>
              <a:rPr lang="en-GB" sz="2800" dirty="0" smtClean="0">
                <a:latin typeface="Twinkl" pitchFamily="2" charset="0"/>
              </a:rPr>
              <a:t>Reminders of things to bring into school</a:t>
            </a:r>
          </a:p>
          <a:p>
            <a:r>
              <a:rPr lang="en-GB" sz="2800" dirty="0" smtClean="0">
                <a:latin typeface="Twinkl" pitchFamily="2" charset="0"/>
              </a:rPr>
              <a:t>General use by children for their personal events</a:t>
            </a:r>
          </a:p>
          <a:p>
            <a:r>
              <a:rPr lang="en-GB" sz="2800" dirty="0" smtClean="0">
                <a:latin typeface="Twinkl" pitchFamily="2" charset="0"/>
              </a:rPr>
              <a:t>Spellings</a:t>
            </a:r>
          </a:p>
          <a:p>
            <a:r>
              <a:rPr lang="en-GB" sz="2800" dirty="0" smtClean="0">
                <a:latin typeface="Twinkl" pitchFamily="2" charset="0"/>
              </a:rPr>
              <a:t>Reading Record</a:t>
            </a:r>
          </a:p>
          <a:p>
            <a:r>
              <a:rPr lang="en-GB" sz="2800" dirty="0" smtClean="0">
                <a:latin typeface="Twinkl" pitchFamily="2" charset="0"/>
              </a:rPr>
              <a:t>Passwords and usernames</a:t>
            </a:r>
            <a:endParaRPr lang="en-GB" sz="2800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1478</TotalTime>
  <Words>396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CHICKEN Pie</vt:lpstr>
      <vt:lpstr>Symbol</vt:lpstr>
      <vt:lpstr>Times New Roman</vt:lpstr>
      <vt:lpstr>Twinkl</vt:lpstr>
      <vt:lpstr>Wingdings</vt:lpstr>
      <vt:lpstr>Clarity</vt:lpstr>
      <vt:lpstr>Meet the Teacher</vt:lpstr>
      <vt:lpstr>Our Year 6 Team:</vt:lpstr>
      <vt:lpstr>Expectations in Year 6:</vt:lpstr>
      <vt:lpstr>Timetable: Busy, busy, busy </vt:lpstr>
      <vt:lpstr>Other teacher lead activities:</vt:lpstr>
      <vt:lpstr>Equipment:</vt:lpstr>
      <vt:lpstr>Weekly Homework:</vt:lpstr>
      <vt:lpstr>Reading:</vt:lpstr>
      <vt:lpstr>New School Planners</vt:lpstr>
      <vt:lpstr>SATs</vt:lpstr>
      <vt:lpstr>CRICH TRIP</vt:lpstr>
      <vt:lpstr>Contact with Class Teacher:</vt:lpstr>
      <vt:lpstr>Curriculum Map Advent Term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Lydia Jones</cp:lastModifiedBy>
  <cp:revision>103</cp:revision>
  <dcterms:created xsi:type="dcterms:W3CDTF">2012-09-05T19:08:48Z</dcterms:created>
  <dcterms:modified xsi:type="dcterms:W3CDTF">2022-09-07T13:34:05Z</dcterms:modified>
</cp:coreProperties>
</file>